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21"/>
  </p:notesMasterIdLst>
  <p:sldIdLst>
    <p:sldId id="299" r:id="rId3"/>
    <p:sldId id="271" r:id="rId4"/>
    <p:sldId id="272" r:id="rId5"/>
    <p:sldId id="304" r:id="rId6"/>
    <p:sldId id="266" r:id="rId7"/>
    <p:sldId id="300" r:id="rId8"/>
    <p:sldId id="287" r:id="rId9"/>
    <p:sldId id="303" r:id="rId10"/>
    <p:sldId id="302" r:id="rId11"/>
    <p:sldId id="283" r:id="rId12"/>
    <p:sldId id="301" r:id="rId13"/>
    <p:sldId id="306" r:id="rId14"/>
    <p:sldId id="289" r:id="rId15"/>
    <p:sldId id="295" r:id="rId16"/>
    <p:sldId id="307" r:id="rId17"/>
    <p:sldId id="298" r:id="rId18"/>
    <p:sldId id="305" r:id="rId19"/>
    <p:sldId id="273" r:id="rId20"/>
  </p:sldIdLst>
  <p:sldSz cx="12192000" cy="6858000"/>
  <p:notesSz cx="6858000" cy="9144000"/>
  <p:embeddedFontLst>
    <p:embeddedFont>
      <p:font typeface="Open Sans Light" panose="020B0306030504020204" pitchFamily="34" charset="0"/>
      <p:regular r:id="rId22"/>
      <p:italic r:id="rId23"/>
    </p:embeddedFont>
    <p:embeddedFont>
      <p:font typeface="Lato Light" panose="020F0502020204030203" pitchFamily="34" charset="0"/>
      <p:regular r:id="rId24"/>
      <p:italic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Lato" panose="020F0502020204030203" pitchFamily="34" charset="0"/>
      <p:regular r:id="rId32"/>
      <p:bold r:id="rId33"/>
      <p:italic r:id="rId34"/>
      <p:boldItalic r:id="rId35"/>
    </p:embeddedFont>
    <p:embeddedFont>
      <p:font typeface="Open Sans Extrabold" panose="020B0906030804020204" pitchFamily="34" charset="0"/>
      <p:bold r:id="rId36"/>
      <p:boldItalic r:id="rId37"/>
    </p:embeddedFont>
    <p:embeddedFont>
      <p:font typeface="Gill Sans MT" panose="020B0502020104020203" pitchFamily="34" charset="0"/>
      <p:regular r:id="rId38"/>
      <p:bold r:id="rId39"/>
      <p:italic r:id="rId40"/>
      <p:boldItalic r:id="rId41"/>
    </p:embeddedFont>
    <p:embeddedFont>
      <p:font typeface="League Spartan" panose="00000800000000000000" pitchFamily="50" charset="0"/>
      <p:bold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72" clrIdx="0">
    <p:extLst/>
  </p:cmAuthor>
  <p:cmAuthor id="2" name="Karen" initials="KS" lastIdx="20" clrIdx="1"/>
  <p:cmAuthor id="3" name="Jenny Barksfield" initials="JB" lastIdx="19" clrIdx="2">
    <p:extLst/>
  </p:cmAuthor>
  <p:cmAuthor id="4" name="Jenny Fox" initials="JF" lastIdx="1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5519E"/>
    <a:srgbClr val="74767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varScale="1">
        <p:scale>
          <a:sx n="91" d="100"/>
          <a:sy n="91" d="100"/>
        </p:scale>
        <p:origin x="135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16/04/2020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1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01356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1314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333762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142720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GB" sz="1200" i="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36151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5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dirty="0" smtClean="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smtClean="0"/>
          </a:p>
          <a:p>
            <a:endParaRPr lang="en-GB" b="0" i="0" dirty="0" smtClean="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a:p>
            <a:endParaRPr lang="en-US" b="0" dirty="0" smtClean="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7830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95731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16/04/2020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16/04/2020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16/04/2020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0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915860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855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2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627287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4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16/04/2020</a:t>
            </a:fld>
            <a:endParaRPr lang="en-GB" dirty="0"/>
          </a:p>
        </p:txBody>
      </p:sp>
      <p:sp>
        <p:nvSpPr>
          <p:cNvPr id="5" name="Footer Placeholder 4"/>
          <p:cNvSpPr>
            <a:spLocks noGrp="1"/>
          </p:cNvSpPr>
          <p:nvPr>
            <p:ph type="ftr" sz="quarter" idx="11"/>
          </p:nvPr>
        </p:nvSpPr>
        <p:spPr/>
        <p:txBody>
          <a:bodyPr/>
          <a:lstStyle/>
          <a:p>
            <a:r>
              <a:rPr lang="en-GB" dirty="0" smtClean="0"/>
              <a:t>© PSHE Association 2018   </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16/04/2020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16/04/2020</a:t>
            </a:fld>
            <a:endParaRPr lang="en-GB" dirty="0"/>
          </a:p>
        </p:txBody>
      </p:sp>
      <p:sp>
        <p:nvSpPr>
          <p:cNvPr id="8" name="Footer Placeholder 7"/>
          <p:cNvSpPr>
            <a:spLocks noGrp="1"/>
          </p:cNvSpPr>
          <p:nvPr>
            <p:ph type="ftr" sz="quarter" idx="11"/>
          </p:nvPr>
        </p:nvSpPr>
        <p:spPr/>
        <p:txBody>
          <a:bodyPr/>
          <a:lstStyle/>
          <a:p>
            <a:r>
              <a:rPr lang="en-GB" dirty="0" smtClean="0"/>
              <a:t>© PSHE Association 2018   </a:t>
            </a:r>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16/04/2020</a:t>
            </a:fld>
            <a:endParaRPr lang="en-GB" dirty="0"/>
          </a:p>
        </p:txBody>
      </p:sp>
      <p:sp>
        <p:nvSpPr>
          <p:cNvPr id="4" name="Footer Placeholder 3"/>
          <p:cNvSpPr>
            <a:spLocks noGrp="1"/>
          </p:cNvSpPr>
          <p:nvPr>
            <p:ph type="ftr" sz="quarter" idx="11"/>
          </p:nvPr>
        </p:nvSpPr>
        <p:spPr/>
        <p:txBody>
          <a:bodyPr/>
          <a:lstStyle/>
          <a:p>
            <a:r>
              <a:rPr lang="en-GB" dirty="0" smtClean="0"/>
              <a:t>© PSHE Association 2018   </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smtClean="0"/>
              <a:t>© PSHE Association 2018   </a:t>
            </a:r>
            <a:endParaRPr lang="en-GB" dirty="0"/>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16/04/2020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16/04/2020</a:t>
            </a:fld>
            <a:endParaRPr lang="en-GB" dirty="0"/>
          </a:p>
        </p:txBody>
      </p:sp>
      <p:sp>
        <p:nvSpPr>
          <p:cNvPr id="6" name="Footer Placeholder 5"/>
          <p:cNvSpPr>
            <a:spLocks noGrp="1"/>
          </p:cNvSpPr>
          <p:nvPr>
            <p:ph type="ftr" sz="quarter" idx="11"/>
          </p:nvPr>
        </p:nvSpPr>
        <p:spPr/>
        <p:txBody>
          <a:bodyPr/>
          <a:lstStyle/>
          <a:p>
            <a:r>
              <a:rPr lang="en-GB" dirty="0" smtClean="0"/>
              <a:t>© PSHE Association 2018   </a:t>
            </a:r>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smtClean="0"/>
              <a:t>© PSHE Association 2018   </a:t>
            </a:r>
            <a:endParaRPr lang="en-GB" dirty="0"/>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9897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he-association.org.uk/guide-parents-and-carers-educating-children-hom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502" y="3927044"/>
            <a:ext cx="86180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smtClean="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Home learning lesson: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smtClean="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Mental health: keeping well and managing feelings</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59018" y="2934658"/>
            <a:ext cx="6747641" cy="830997"/>
          </a:xfrm>
          <a:prstGeom prst="rect">
            <a:avLst/>
          </a:prstGeom>
          <a:solidFill>
            <a:srgbClr val="9551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Mental health and 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KS2 (Y5-6)</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p:cNvSpPr>
            <a:spLocks noGrp="1"/>
          </p:cNvSpPr>
          <p:nvPr>
            <p:ph type="ftr" sz="quarter" idx="4294967295"/>
          </p:nvPr>
        </p:nvSpPr>
        <p:spPr>
          <a:xfrm>
            <a:off x="0" y="6558386"/>
            <a:ext cx="12192000" cy="3079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a:t>
            </a:r>
            <a:r>
              <a:rPr kumimoji="0" lang="en-GB" sz="1400" b="0" i="0" u="none" strike="noStrike" kern="1200" cap="none" spc="0" normalizeH="0" baseline="0" noProof="0" dirty="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2020</a:t>
            </a:r>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Cloud Callout 6"/>
          <p:cNvSpPr/>
          <p:nvPr/>
        </p:nvSpPr>
        <p:spPr>
          <a:xfrm>
            <a:off x="5301516" y="363207"/>
            <a:ext cx="3773892" cy="2062802"/>
          </a:xfrm>
          <a:prstGeom prst="cloudCallout">
            <a:avLst>
              <a:gd name="adj1" fmla="val 60190"/>
              <a:gd name="adj2" fmla="val 51331"/>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Parents: read our helpful guidance before you </a:t>
            </a:r>
            <a:r>
              <a:rPr kumimoji="0" lang="en-GB" sz="2000" b="0" i="0" u="none" strike="noStrike" kern="1200" cap="none" spc="0" normalizeH="0" baseline="0" noProof="0" dirty="0" smtClean="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start</a:t>
            </a:r>
            <a:endPar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811" y="685315"/>
            <a:ext cx="2020057" cy="1879315"/>
          </a:xfrm>
          <a:prstGeom prst="rect">
            <a:avLst/>
          </a:prstGeom>
        </p:spPr>
      </p:pic>
      <p:sp>
        <p:nvSpPr>
          <p:cNvPr id="16" name="TextBox 15">
            <a:extLst>
              <a:ext uri="{FF2B5EF4-FFF2-40B4-BE49-F238E27FC236}">
                <a16:creationId xmlns:a16="http://schemas.microsoft.com/office/drawing/2014/main"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Before you </a:t>
            </a:r>
            <a:r>
              <a:rPr kumimoji="0" lang="en-GB" sz="3200" b="0" i="0" u="none" strike="noStrike" kern="1200" cap="none" spc="0" normalizeH="0" baseline="0" noProof="0" dirty="0" smtClean="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start</a:t>
            </a:r>
            <a:endPar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2" name="TextBox 11">
            <a:extLst>
              <a:ext uri="{FF2B5EF4-FFF2-40B4-BE49-F238E27FC236}">
                <a16:creationId xmlns:a16="http://schemas.microsoft.com/office/drawing/2014/main" id="{049118AF-AF42-410A-8E06-F3E9BD6B8691}"/>
              </a:ext>
            </a:extLst>
          </p:cNvPr>
          <p:cNvSpPr txBox="1"/>
          <p:nvPr/>
        </p:nvSpPr>
        <p:spPr>
          <a:xfrm>
            <a:off x="-44712" y="4885142"/>
            <a:ext cx="69287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To start, play this slideshow from </a:t>
            </a:r>
            <a:endParaRPr kumimoji="0" lang="pt-BR" sz="2800" b="0" i="0" u="none" strike="noStrike" kern="1200" cap="none" spc="0" normalizeH="0" baseline="0" noProof="0" dirty="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the beginning</a:t>
            </a:r>
            <a:endParaRPr kumimoji="0" lang="en-GB"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53BCC5A-C8FE-4BA2-A56D-6111B9314A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621" t="-1" r="2490" b="822"/>
          <a:stretch/>
        </p:blipFill>
        <p:spPr>
          <a:xfrm>
            <a:off x="4868998" y="5489296"/>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60EDF2ED-C77A-4E4B-8F6C-EDC78964F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589"/>
          <a:stretch/>
        </p:blipFill>
        <p:spPr>
          <a:xfrm rot="20700138">
            <a:off x="5727928" y="5489216"/>
            <a:ext cx="796930" cy="828395"/>
          </a:xfrm>
          <a:prstGeom prst="rect">
            <a:avLst/>
          </a:prstGeom>
        </p:spPr>
      </p:pic>
      <p:pic>
        <p:nvPicPr>
          <p:cNvPr id="18" name="Picture 1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19532" y="2794943"/>
            <a:ext cx="3383256" cy="2264202"/>
          </a:xfrm>
          <a:prstGeom prst="rect">
            <a:avLst/>
          </a:prstGeom>
        </p:spPr>
      </p:pic>
    </p:spTree>
    <p:extLst>
      <p:ext uri="{BB962C8B-B14F-4D97-AF65-F5344CB8AC3E}">
        <p14:creationId xmlns:p14="http://schemas.microsoft.com/office/powerpoint/2010/main" val="996029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What did we find out?</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4" name="TextBox 3"/>
          <p:cNvSpPr txBox="1"/>
          <p:nvPr/>
        </p:nvSpPr>
        <p:spPr>
          <a:xfrm>
            <a:off x="771896" y="1146312"/>
            <a:ext cx="10251704" cy="523220"/>
          </a:xfrm>
          <a:prstGeom prst="rect">
            <a:avLst/>
          </a:prstGeom>
          <a:noFill/>
        </p:spPr>
        <p:txBody>
          <a:bodyPr wrap="square" rtlCol="0">
            <a:spAutoFit/>
          </a:bodyPr>
          <a:lstStyle/>
          <a:p>
            <a:pPr lvl="0"/>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Answer the next two questions</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a:t>
            </a:r>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 </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5334268" y="2349434"/>
            <a:ext cx="6112405"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solidFill>
                  <a:srgbClr val="00B050"/>
                </a:solidFill>
                <a:latin typeface="Lato" panose="020B0604020202020204" charset="0"/>
                <a:ea typeface="Lato" panose="020B0604020202020204" charset="0"/>
                <a:cs typeface="Lato" panose="020B0604020202020204" charset="0"/>
              </a:rPr>
              <a:t>There are lots of things we can do to help support mental health. </a:t>
            </a:r>
          </a:p>
          <a:p>
            <a:pPr marL="457200" indent="-457200">
              <a:buFont typeface="Arial" panose="020B0604020202020204" pitchFamily="34" charset="0"/>
              <a:buChar char="•"/>
            </a:pPr>
            <a:r>
              <a:rPr lang="en-GB" sz="2800" dirty="0" smtClean="0">
                <a:solidFill>
                  <a:srgbClr val="00B050"/>
                </a:solidFill>
                <a:latin typeface="Lato" panose="020B0604020202020204" charset="0"/>
                <a:ea typeface="Lato" panose="020B0604020202020204" charset="0"/>
                <a:cs typeface="Lato" panose="020B0604020202020204" charset="0"/>
              </a:rPr>
              <a:t>The things that help physical health also help mental health. </a:t>
            </a:r>
          </a:p>
        </p:txBody>
      </p:sp>
      <p:sp>
        <p:nvSpPr>
          <p:cNvPr id="11" name="TextBox 10"/>
          <p:cNvSpPr txBox="1"/>
          <p:nvPr/>
        </p:nvSpPr>
        <p:spPr>
          <a:xfrm>
            <a:off x="385311" y="2743396"/>
            <a:ext cx="5042464" cy="3477875"/>
          </a:xfrm>
          <a:prstGeom prst="rect">
            <a:avLst/>
          </a:prstGeom>
          <a:noFill/>
        </p:spPr>
        <p:txBody>
          <a:bodyPr wrap="square" rtlCol="0">
            <a:spAutoFit/>
          </a:bodyPr>
          <a:lstStyle/>
          <a:p>
            <a:pPr marL="514350" indent="-514350">
              <a:buFont typeface="+mj-lt"/>
              <a:buAutoNum type="arabicPeriod"/>
            </a:pP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What </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do you notice about the </a:t>
            </a: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lists?</a:t>
            </a:r>
          </a:p>
          <a:p>
            <a:pPr marL="514350" indent="-514350">
              <a:buFont typeface="+mj-lt"/>
              <a:buAutoNum type="arabicPeriod"/>
            </a:pPr>
            <a:endPar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lvl="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Were there any things that did not help mental or physical health very much or at all? </a:t>
            </a: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GB" sz="2800" dirty="0"/>
          </a:p>
        </p:txBody>
      </p:sp>
      <p:sp>
        <p:nvSpPr>
          <p:cNvPr id="14" name="TextBox 13"/>
          <p:cNvSpPr txBox="1"/>
          <p:nvPr/>
        </p:nvSpPr>
        <p:spPr>
          <a:xfrm>
            <a:off x="5427775" y="4520914"/>
            <a:ext cx="6112405" cy="1384995"/>
          </a:xfrm>
          <a:prstGeom prst="rect">
            <a:avLst/>
          </a:prstGeom>
          <a:noFill/>
        </p:spPr>
        <p:txBody>
          <a:bodyPr wrap="square" rtlCol="0">
            <a:spAutoFit/>
          </a:bodyPr>
          <a:lstStyle/>
          <a:p>
            <a:r>
              <a:rPr lang="en-GB" sz="2800" dirty="0" smtClean="0">
                <a:solidFill>
                  <a:srgbClr val="FF0000"/>
                </a:solidFill>
                <a:latin typeface="Lato" panose="020B0604020202020204" charset="0"/>
                <a:ea typeface="Lato" panose="020B0604020202020204" charset="0"/>
                <a:cs typeface="Lato" panose="020B0604020202020204" charset="0"/>
              </a:rPr>
              <a:t>Some things, such as eating lots of sweets, are not so good for mental or physical health.</a:t>
            </a:r>
            <a:endParaRPr lang="en-GB" sz="2800" dirty="0">
              <a:solidFill>
                <a:srgbClr val="FF0000"/>
              </a:solidFill>
              <a:latin typeface="Lato" panose="020B0604020202020204" charset="0"/>
              <a:ea typeface="Lato" panose="020B0604020202020204" charset="0"/>
              <a:cs typeface="Lato" panose="020B060402020202020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6150" y="-77468"/>
            <a:ext cx="1085850" cy="1085850"/>
          </a:xfrm>
          <a:prstGeom prst="rect">
            <a:avLst/>
          </a:prstGeom>
        </p:spPr>
      </p:pic>
      <p:sp>
        <p:nvSpPr>
          <p:cNvPr id="6" name="Rectangle 5"/>
          <p:cNvSpPr/>
          <p:nvPr/>
        </p:nvSpPr>
        <p:spPr>
          <a:xfrm>
            <a:off x="5975209" y="2815673"/>
            <a:ext cx="5130942" cy="523220"/>
          </a:xfrm>
          <a:prstGeom prst="rect">
            <a:avLst/>
          </a:prstGeom>
        </p:spPr>
        <p:txBody>
          <a:bodyPr wrap="square">
            <a:spAutoFit/>
          </a:bodyPr>
          <a:lstStyle/>
          <a:p>
            <a:endParaRPr lang="en-GB" sz="2800" b="1" dirty="0">
              <a:solidFill>
                <a:schemeClr val="bg1"/>
              </a:solidFill>
            </a:endParaRPr>
          </a:p>
        </p:txBody>
      </p:sp>
      <p:sp>
        <p:nvSpPr>
          <p:cNvPr id="10" name="TextBox 9"/>
          <p:cNvSpPr txBox="1"/>
          <p:nvPr/>
        </p:nvSpPr>
        <p:spPr>
          <a:xfrm>
            <a:off x="5334267" y="2380212"/>
            <a:ext cx="6112405" cy="1754326"/>
          </a:xfrm>
          <a:prstGeom prst="rect">
            <a:avLst/>
          </a:prstGeom>
          <a:solidFill>
            <a:srgbClr val="CC66FF"/>
          </a:solidFill>
        </p:spPr>
        <p:txBody>
          <a:bodyPr wrap="square" rtlCol="0" anchor="ctr">
            <a:spAutoFit/>
          </a:bodyPr>
          <a:lstStyle/>
          <a:p>
            <a:pPr algn="ct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Click here to </a:t>
            </a: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reveal some things to think </a:t>
            </a: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about</a:t>
            </a:r>
          </a:p>
          <a:p>
            <a:pPr algn="ctr"/>
            <a:endParaRPr lang="en-GB" sz="3600" dirty="0"/>
          </a:p>
        </p:txBody>
      </p:sp>
      <p:sp>
        <p:nvSpPr>
          <p:cNvPr id="18" name="TextBox 17"/>
          <p:cNvSpPr txBox="1"/>
          <p:nvPr/>
        </p:nvSpPr>
        <p:spPr>
          <a:xfrm>
            <a:off x="5334267" y="4405789"/>
            <a:ext cx="6112405" cy="1754326"/>
          </a:xfrm>
          <a:prstGeom prst="rect">
            <a:avLst/>
          </a:prstGeom>
          <a:solidFill>
            <a:srgbClr val="CC66FF"/>
          </a:solidFill>
        </p:spPr>
        <p:txBody>
          <a:bodyPr wrap="square" rtlCol="0" anchor="ctr">
            <a:spAutoFit/>
          </a:bodyPr>
          <a:lstStyle/>
          <a:p>
            <a:pPr algn="ct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Click here to </a:t>
            </a: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reveal some things to think </a:t>
            </a:r>
            <a:r>
              <a:rPr lang="en-US" sz="3600" b="1" dirty="0" smtClean="0">
                <a:solidFill>
                  <a:schemeClr val="bg1"/>
                </a:solidFill>
                <a:latin typeface="Lato" panose="020F0502020204030203" pitchFamily="34" charset="0"/>
                <a:ea typeface="Lato" panose="020F0502020204030203" pitchFamily="34" charset="0"/>
                <a:cs typeface="Lato" panose="020F0502020204030203" pitchFamily="34" charset="0"/>
              </a:rPr>
              <a:t>about</a:t>
            </a:r>
          </a:p>
          <a:p>
            <a:pPr algn="ctr"/>
            <a:endParaRPr lang="en-GB" sz="3600" dirty="0"/>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p:bldP spid="2" grpId="0"/>
      <p:bldP spid="1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Looking after ourselves</a:t>
            </a:r>
            <a:endParaRPr lang="en-GB" sz="4400" b="1" dirty="0">
              <a:solidFill>
                <a:srgbClr val="95519E"/>
              </a:solidFill>
              <a:latin typeface="League Spartan" panose="00000800000000000000" pitchFamily="50" charset="0"/>
            </a:endParaRPr>
          </a:p>
        </p:txBody>
      </p:sp>
      <p:sp>
        <p:nvSpPr>
          <p:cNvPr id="8" name="TextBox 7"/>
          <p:cNvSpPr txBox="1"/>
          <p:nvPr/>
        </p:nvSpPr>
        <p:spPr>
          <a:xfrm>
            <a:off x="724244" y="1323545"/>
            <a:ext cx="8894769" cy="495520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Go back to the list or the </a:t>
            </a:r>
            <a:r>
              <a:rPr lang="en-US" sz="2800" b="1" dirty="0" smtClean="0">
                <a:latin typeface="Lato" panose="020F0502020204030203" pitchFamily="34" charset="0"/>
                <a:ea typeface="Lato" panose="020F0502020204030203" pitchFamily="34" charset="0"/>
                <a:cs typeface="Lato" panose="020F0502020204030203" pitchFamily="34" charset="0"/>
              </a:rPr>
              <a:t>Activities for health </a:t>
            </a:r>
            <a:r>
              <a:rPr lang="en-US" sz="2800" dirty="0" smtClean="0">
                <a:latin typeface="Lato" panose="020F0502020204030203" pitchFamily="34" charset="0"/>
                <a:ea typeface="Lato" panose="020F0502020204030203" pitchFamily="34" charset="0"/>
                <a:cs typeface="Lato" panose="020F0502020204030203" pitchFamily="34" charset="0"/>
              </a:rPr>
              <a:t>cards (</a:t>
            </a:r>
            <a:r>
              <a:rPr lang="en-US" sz="2800" b="1" dirty="0" smtClean="0">
                <a:latin typeface="Lato" panose="020F0502020204030203" pitchFamily="34" charset="0"/>
                <a:ea typeface="Lato" panose="020F0502020204030203" pitchFamily="34" charset="0"/>
                <a:cs typeface="Lato" panose="020F0502020204030203" pitchFamily="34" charset="0"/>
              </a:rPr>
              <a:t>Resource 1</a:t>
            </a:r>
            <a:r>
              <a:rPr lang="en-US" sz="2800" dirty="0" smtClean="0">
                <a:latin typeface="Lato" panose="020F0502020204030203" pitchFamily="34" charset="0"/>
                <a:ea typeface="Lato" panose="020F0502020204030203" pitchFamily="34" charset="0"/>
                <a:cs typeface="Lato" panose="020F0502020204030203" pitchFamily="34" charset="0"/>
              </a:rPr>
              <a:t>). </a:t>
            </a:r>
            <a:endParaRPr lang="en-US" sz="2800" dirty="0">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This time, </a:t>
            </a:r>
            <a:r>
              <a:rPr lang="en-US" sz="2800" dirty="0" err="1" smtClean="0">
                <a:latin typeface="Lato" panose="020F0502020204030203" pitchFamily="34" charset="0"/>
                <a:ea typeface="Lato" panose="020F0502020204030203" pitchFamily="34" charset="0"/>
                <a:cs typeface="Lato" panose="020F0502020204030203" pitchFamily="34" charset="0"/>
              </a:rPr>
              <a:t>organise</a:t>
            </a:r>
            <a:r>
              <a:rPr lang="en-US" sz="2800" dirty="0" smtClean="0">
                <a:latin typeface="Lato" panose="020F0502020204030203" pitchFamily="34" charset="0"/>
                <a:ea typeface="Lato" panose="020F0502020204030203" pitchFamily="34" charset="0"/>
                <a:cs typeface="Lato" panose="020F0502020204030203" pitchFamily="34" charset="0"/>
              </a:rPr>
              <a:t> them into four groups.  </a:t>
            </a:r>
          </a:p>
          <a:p>
            <a:pPr marL="457200" indent="-457200">
              <a:spcAft>
                <a:spcPts val="600"/>
              </a:spcAft>
              <a:buFont typeface="Arial" panose="020B0604020202020204" pitchFamily="34" charset="0"/>
              <a:buChar char="•"/>
            </a:pPr>
            <a:r>
              <a:rPr lang="en-US" sz="2800" dirty="0" smtClean="0">
                <a:latin typeface="Lato" panose="020F0502020204030203" pitchFamily="34" charset="0"/>
                <a:ea typeface="Lato" panose="020F0502020204030203" pitchFamily="34" charset="0"/>
                <a:cs typeface="Lato" panose="020F0502020204030203" pitchFamily="34" charset="0"/>
              </a:rPr>
              <a:t>You could </a:t>
            </a:r>
            <a:r>
              <a:rPr lang="en-US" sz="2800" dirty="0" err="1" smtClean="0">
                <a:latin typeface="Lato" panose="020F0502020204030203" pitchFamily="34" charset="0"/>
                <a:ea typeface="Lato" panose="020F0502020204030203" pitchFamily="34" charset="0"/>
                <a:cs typeface="Lato" panose="020F0502020204030203" pitchFamily="34" charset="0"/>
              </a:rPr>
              <a:t>colour</a:t>
            </a:r>
            <a:r>
              <a:rPr lang="en-US" sz="2800" dirty="0" smtClean="0">
                <a:latin typeface="Lato" panose="020F0502020204030203" pitchFamily="34" charset="0"/>
                <a:ea typeface="Lato" panose="020F0502020204030203" pitchFamily="34" charset="0"/>
                <a:cs typeface="Lato" panose="020F0502020204030203" pitchFamily="34" charset="0"/>
              </a:rPr>
              <a:t>-code them, write them in lists</a:t>
            </a:r>
          </a:p>
          <a:p>
            <a:pPr lvl="1">
              <a:spcAft>
                <a:spcPts val="600"/>
              </a:spcAft>
            </a:pPr>
            <a:r>
              <a:rPr lang="en-US" sz="2800" dirty="0">
                <a:latin typeface="Lato" panose="020F0502020204030203" pitchFamily="34" charset="0"/>
                <a:ea typeface="Lato" panose="020F0502020204030203" pitchFamily="34" charset="0"/>
                <a:cs typeface="Lato" panose="020F0502020204030203" pitchFamily="34" charset="0"/>
              </a:rPr>
              <a:t>o</a:t>
            </a:r>
            <a:r>
              <a:rPr lang="en-US" sz="2800" dirty="0" smtClean="0">
                <a:latin typeface="Lato" panose="020F0502020204030203" pitchFamily="34" charset="0"/>
                <a:ea typeface="Lato" panose="020F0502020204030203" pitchFamily="34" charset="0"/>
                <a:cs typeface="Lato" panose="020F0502020204030203" pitchFamily="34" charset="0"/>
              </a:rPr>
              <a:t>r make a mind-map.</a:t>
            </a:r>
          </a:p>
          <a:p>
            <a:pPr lvl="1"/>
            <a:endParaRPr lang="en-US" sz="1400" dirty="0">
              <a:latin typeface="Lato" panose="020F0502020204030203" pitchFamily="34" charset="0"/>
              <a:ea typeface="Lato" panose="020F0502020204030203" pitchFamily="34" charset="0"/>
              <a:cs typeface="Lato" panose="020F0502020204030203" pitchFamily="34" charset="0"/>
            </a:endParaRPr>
          </a:p>
          <a:p>
            <a:pPr marL="514350" indent="-514350">
              <a:spcAft>
                <a:spcPts val="1200"/>
              </a:spcAft>
              <a:buAutoNum type="alphaUcPeriod"/>
            </a:pPr>
            <a:r>
              <a:rPr lang="en-US" sz="2800" dirty="0" smtClean="0">
                <a:solidFill>
                  <a:srgbClr val="00B050"/>
                </a:solidFill>
                <a:latin typeface="Lato" panose="020F0502020204030203" pitchFamily="34" charset="0"/>
                <a:ea typeface="Lato" panose="020F0502020204030203" pitchFamily="34" charset="0"/>
                <a:cs typeface="Lato" panose="020F0502020204030203" pitchFamily="34" charset="0"/>
              </a:rPr>
              <a:t>Things someone could do everyday </a:t>
            </a:r>
          </a:p>
          <a:p>
            <a:pPr marL="457200" indent="-457200">
              <a:spcAft>
                <a:spcPts val="1200"/>
              </a:spcAft>
              <a:buAutoNum type="alphaUcPeriod" startAt="2"/>
            </a:pPr>
            <a:r>
              <a:rPr lang="en-US" sz="2800" dirty="0" smtClean="0">
                <a:solidFill>
                  <a:srgbClr val="00B0F0"/>
                </a:solidFill>
                <a:latin typeface="Lato" panose="020F0502020204030203" pitchFamily="34" charset="0"/>
                <a:ea typeface="Lato" panose="020F0502020204030203" pitchFamily="34" charset="0"/>
                <a:cs typeface="Lato" panose="020F0502020204030203" pitchFamily="34" charset="0"/>
              </a:rPr>
              <a:t>Things someone might only do sometimes</a:t>
            </a:r>
            <a:r>
              <a:rPr lang="en-US" sz="2800" dirty="0" smtClean="0">
                <a:latin typeface="Lato" panose="020F0502020204030203" pitchFamily="34" charset="0"/>
                <a:ea typeface="Lato" panose="020F0502020204030203" pitchFamily="34" charset="0"/>
                <a:cs typeface="Lato" panose="020F0502020204030203" pitchFamily="34" charset="0"/>
              </a:rPr>
              <a:t>. </a:t>
            </a:r>
          </a:p>
          <a:p>
            <a:pPr marL="457200" indent="-457200">
              <a:spcAft>
                <a:spcPts val="1200"/>
              </a:spcAft>
              <a:buAutoNum type="alphaUcPeriod" startAt="2"/>
            </a:pPr>
            <a:r>
              <a:rPr lang="en-US" sz="2800" dirty="0" smtClean="0">
                <a:solidFill>
                  <a:srgbClr val="FFC000"/>
                </a:solidFill>
                <a:latin typeface="Lato" panose="020F0502020204030203" pitchFamily="34" charset="0"/>
                <a:ea typeface="Lato" panose="020F0502020204030203" pitchFamily="34" charset="0"/>
                <a:cs typeface="Lato" panose="020F0502020204030203" pitchFamily="34" charset="0"/>
              </a:rPr>
              <a:t>Things someone might do if there is a problem. </a:t>
            </a:r>
          </a:p>
          <a:p>
            <a:pPr marL="457200" indent="-457200">
              <a:spcAft>
                <a:spcPts val="1200"/>
              </a:spcAft>
              <a:buAutoNum type="alphaUcPeriod" startAt="2"/>
            </a:pPr>
            <a:r>
              <a:rPr lang="en-US" sz="2800" dirty="0" smtClean="0">
                <a:solidFill>
                  <a:srgbClr val="95519E"/>
                </a:solidFill>
                <a:latin typeface="Lato" panose="020F0502020204030203" pitchFamily="34" charset="0"/>
                <a:ea typeface="Lato" panose="020F0502020204030203" pitchFamily="34" charset="0"/>
                <a:cs typeface="Lato" panose="020F0502020204030203" pitchFamily="34" charset="0"/>
              </a:rPr>
              <a:t>Things someone should do only rarely or not at all </a:t>
            </a: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1028" name="Picture 4" descr="Mindmap, Planning, Present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52898" y="2137559"/>
            <a:ext cx="2199714" cy="2447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9673" y="196326"/>
            <a:ext cx="635184" cy="635184"/>
          </a:xfrm>
          <a:prstGeom prst="rect">
            <a:avLst/>
          </a:prstGeom>
        </p:spPr>
      </p:pic>
    </p:spTree>
    <p:extLst>
      <p:ext uri="{BB962C8B-B14F-4D97-AF65-F5344CB8AC3E}">
        <p14:creationId xmlns:p14="http://schemas.microsoft.com/office/powerpoint/2010/main" val="95916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5003" y="6492875"/>
            <a:ext cx="12192000" cy="365125"/>
          </a:xfrm>
        </p:spPr>
        <p:txBody>
          <a:bodyPr/>
          <a:lstStyle/>
          <a:p>
            <a:r>
              <a:rPr lang="en-GB" sz="1050" dirty="0" smtClean="0"/>
              <a:t>© PSHE Association 2020   </a:t>
            </a:r>
            <a:endParaRPr lang="en-GB" sz="1050"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Reflection time</a:t>
            </a:r>
            <a:endParaRPr lang="en-GB" sz="4400" b="1" dirty="0">
              <a:solidFill>
                <a:srgbClr val="95519E"/>
              </a:solidFill>
              <a:latin typeface="League Spartan" panose="00000800000000000000" pitchFamily="50" charset="0"/>
            </a:endParaRPr>
          </a:p>
        </p:txBody>
      </p:sp>
      <p:sp>
        <p:nvSpPr>
          <p:cNvPr id="5" name="TextBox 4"/>
          <p:cNvSpPr txBox="1"/>
          <p:nvPr/>
        </p:nvSpPr>
        <p:spPr>
          <a:xfrm>
            <a:off x="700492" y="1418432"/>
            <a:ext cx="6923466" cy="2300823"/>
          </a:xfrm>
          <a:prstGeom prst="rect">
            <a:avLst/>
          </a:prstGeom>
          <a:noFill/>
        </p:spPr>
        <p:txBody>
          <a:bodyPr wrap="square" rtlCol="0">
            <a:spAutoFit/>
          </a:bodyPr>
          <a:lstStyle/>
          <a:p>
            <a:pPr>
              <a:lnSpc>
                <a:spcPts val="3500"/>
              </a:lnSpc>
            </a:pPr>
            <a:r>
              <a:rPr lang="en-GB" sz="2800" dirty="0" smtClean="0">
                <a:latin typeface="Lato" panose="020B0604020202020204" charset="0"/>
                <a:ea typeface="Lato" panose="020B0604020202020204" charset="0"/>
                <a:cs typeface="Lato" panose="020B0604020202020204" charset="0"/>
              </a:rPr>
              <a:t>Look at the </a:t>
            </a:r>
            <a:r>
              <a:rPr lang="en-GB" sz="2800" b="1" dirty="0" smtClean="0">
                <a:latin typeface="Lato" panose="020B0604020202020204" charset="0"/>
                <a:ea typeface="Lato" panose="020B0604020202020204" charset="0"/>
                <a:cs typeface="Lato" panose="020B0604020202020204" charset="0"/>
              </a:rPr>
              <a:t>Helpful for mental health list (Resource 2 </a:t>
            </a:r>
            <a:r>
              <a:rPr lang="en-GB" sz="2800" dirty="0" smtClean="0">
                <a:latin typeface="Lato" panose="020B0604020202020204" charset="0"/>
                <a:ea typeface="Lato" panose="020B0604020202020204" charset="0"/>
                <a:cs typeface="Lato" panose="020B0604020202020204" charset="0"/>
              </a:rPr>
              <a:t>in your worksheet pack). Is there anything included that you could do to help take care of your mental health everyday?  What would you choose to do?</a:t>
            </a:r>
            <a:endParaRPr lang="en-GB" sz="2800" dirty="0">
              <a:latin typeface="Lato" panose="020B0604020202020204" charset="0"/>
              <a:ea typeface="Lato" panose="020B0604020202020204" charset="0"/>
              <a:cs typeface="Lato" panose="020B0604020202020204" charset="0"/>
            </a:endParaRPr>
          </a:p>
        </p:txBody>
      </p:sp>
      <p:pic>
        <p:nvPicPr>
          <p:cNvPr id="6" name="Picture 2" descr="Children, Playing, Exercise, Pl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1978" y="3494003"/>
            <a:ext cx="6560033" cy="3363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8981" y="1393391"/>
            <a:ext cx="2974745" cy="20544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538323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450434"/>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Changing feelings</a:t>
            </a:r>
            <a:endParaRPr lang="en-GB" sz="4400" b="1" dirty="0">
              <a:solidFill>
                <a:srgbClr val="95519E"/>
              </a:solidFill>
              <a:latin typeface="League Spartan" panose="00000800000000000000" pitchFamily="50"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10" name="TextBox 9"/>
          <p:cNvSpPr txBox="1"/>
          <p:nvPr/>
        </p:nvSpPr>
        <p:spPr>
          <a:xfrm>
            <a:off x="6343650" y="3685857"/>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1026" name="Picture 2" descr="Emoji, Emoticon, Smilies, Icon, Fa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0850" y="1510132"/>
            <a:ext cx="440055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433" y="1608889"/>
            <a:ext cx="5396468" cy="1815882"/>
          </a:xfrm>
          <a:prstGeom prst="rect">
            <a:avLst/>
          </a:prstGeom>
          <a:noFill/>
        </p:spPr>
        <p:txBody>
          <a:bodyPr wrap="square" rtlCol="0">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E</a:t>
            </a:r>
            <a:r>
              <a:rPr lang="en-GB" sz="2800" dirty="0" smtClean="0">
                <a:solidFill>
                  <a:prstClr val="black"/>
                </a:solidFill>
                <a:latin typeface="Lato" panose="020B0604020202020204" charset="0"/>
                <a:ea typeface="Lato" panose="020B0604020202020204" charset="0"/>
                <a:cs typeface="Lato" panose="020B0604020202020204" charset="0"/>
              </a:rPr>
              <a:t>motions and feelings change throughout the day and over time. Taking care of our mental health helps us to manage. </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6" name="Rectangle 5"/>
          <p:cNvSpPr/>
          <p:nvPr/>
        </p:nvSpPr>
        <p:spPr>
          <a:xfrm>
            <a:off x="841433" y="3661246"/>
            <a:ext cx="6005805"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F</a:t>
            </a:r>
            <a:r>
              <a:rPr lang="en-GB" sz="2800" dirty="0" smtClean="0">
                <a:solidFill>
                  <a:prstClr val="black"/>
                </a:solidFill>
                <a:latin typeface="Lato" panose="020B0604020202020204" charset="0"/>
                <a:ea typeface="Lato" panose="020B0604020202020204" charset="0"/>
                <a:cs typeface="Lato" panose="020B0604020202020204" charset="0"/>
              </a:rPr>
              <a:t>eelings can grow or </a:t>
            </a:r>
            <a:r>
              <a:rPr lang="en-GB" sz="2800" dirty="0">
                <a:solidFill>
                  <a:prstClr val="black"/>
                </a:solidFill>
                <a:latin typeface="Lato" panose="020B0604020202020204" charset="0"/>
                <a:ea typeface="Lato" panose="020B0604020202020204" charset="0"/>
                <a:cs typeface="Lato" panose="020B0604020202020204" charset="0"/>
              </a:rPr>
              <a:t>get stronger with </a:t>
            </a:r>
            <a:r>
              <a:rPr lang="en-GB" sz="2800" dirty="0" smtClean="0">
                <a:solidFill>
                  <a:prstClr val="black"/>
                </a:solidFill>
                <a:latin typeface="Lato" panose="020B0604020202020204" charset="0"/>
                <a:ea typeface="Lato" panose="020B0604020202020204" charset="0"/>
                <a:cs typeface="Lato" panose="020B0604020202020204" charset="0"/>
              </a:rPr>
              <a:t>time.</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8" name="Rectangle 7"/>
          <p:cNvSpPr/>
          <p:nvPr/>
        </p:nvSpPr>
        <p:spPr>
          <a:xfrm>
            <a:off x="6639249" y="5038890"/>
            <a:ext cx="5019351" cy="954107"/>
          </a:xfrm>
          <a:prstGeom prst="rect">
            <a:avLst/>
          </a:prstGeom>
        </p:spPr>
        <p:txBody>
          <a:bodyPr wrap="square">
            <a:spAutoFit/>
          </a:bodyPr>
          <a:lstStyle/>
          <a:p>
            <a:pPr lvl="0"/>
            <a:r>
              <a:rPr lang="en-GB" sz="2800" dirty="0" smtClean="0">
                <a:solidFill>
                  <a:prstClr val="black"/>
                </a:solidFill>
                <a:latin typeface="Lato" panose="020B0604020202020204" charset="0"/>
                <a:ea typeface="Lato" panose="020B0604020202020204" charset="0"/>
                <a:cs typeface="Lato" panose="020B0604020202020204" charset="0"/>
              </a:rPr>
              <a:t>Usually feelings that don’t feel so good, don’t last long. </a:t>
            </a:r>
            <a:endParaRPr lang="en-GB" sz="2800" dirty="0">
              <a:solidFill>
                <a:prstClr val="black"/>
              </a:solidFill>
              <a:latin typeface="Lato" panose="020B0604020202020204" charset="0"/>
              <a:ea typeface="Lato" panose="020B0604020202020204" charset="0"/>
              <a:cs typeface="Lato" panose="020B0604020202020204" charset="0"/>
            </a:endParaRPr>
          </a:p>
        </p:txBody>
      </p:sp>
      <p:sp>
        <p:nvSpPr>
          <p:cNvPr id="9" name="TextBox 8"/>
          <p:cNvSpPr txBox="1"/>
          <p:nvPr/>
        </p:nvSpPr>
        <p:spPr>
          <a:xfrm>
            <a:off x="926276" y="4881913"/>
            <a:ext cx="4613811" cy="954107"/>
          </a:xfrm>
          <a:prstGeom prst="rect">
            <a:avLst/>
          </a:prstGeom>
          <a:noFill/>
        </p:spPr>
        <p:txBody>
          <a:bodyPr wrap="square" rtlCol="0">
            <a:spAutoFit/>
          </a:bodyPr>
          <a:lstStyle/>
          <a:p>
            <a:r>
              <a:rPr lang="en-GB" sz="2800" dirty="0">
                <a:solidFill>
                  <a:prstClr val="black"/>
                </a:solidFill>
                <a:latin typeface="Lato" panose="020B0604020202020204" charset="0"/>
                <a:ea typeface="Lato" panose="020B0604020202020204" charset="0"/>
                <a:cs typeface="Lato" panose="020B0604020202020204" charset="0"/>
              </a:rPr>
              <a:t>Some feelings seem to fade or </a:t>
            </a:r>
            <a:r>
              <a:rPr lang="en-GB" sz="2800" dirty="0" smtClean="0">
                <a:solidFill>
                  <a:prstClr val="black"/>
                </a:solidFill>
                <a:latin typeface="Lato" panose="020B0604020202020204" charset="0"/>
                <a:ea typeface="Lato" panose="020B0604020202020204" charset="0"/>
                <a:cs typeface="Lato" panose="020B0604020202020204" charset="0"/>
              </a:rPr>
              <a:t>pass over time.</a:t>
            </a:r>
            <a:endParaRPr lang="en-GB" dirty="0"/>
          </a:p>
        </p:txBody>
      </p:sp>
    </p:spTree>
    <p:extLst>
      <p:ext uri="{BB962C8B-B14F-4D97-AF65-F5344CB8AC3E}">
        <p14:creationId xmlns:p14="http://schemas.microsoft.com/office/powerpoint/2010/main" val="27379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746541" y="638430"/>
            <a:ext cx="10698917" cy="707886"/>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Mental health – asking for help</a:t>
            </a:r>
            <a:endParaRPr lang="en-GB" sz="4000" b="1" dirty="0">
              <a:solidFill>
                <a:srgbClr val="95519E"/>
              </a:solidFill>
              <a:latin typeface="League Spartan" panose="00000800000000000000" pitchFamily="50" charset="0"/>
            </a:endParaRPr>
          </a:p>
        </p:txBody>
      </p:sp>
      <p:sp>
        <p:nvSpPr>
          <p:cNvPr id="3" name="Rectangle 2"/>
          <p:cNvSpPr/>
          <p:nvPr/>
        </p:nvSpPr>
        <p:spPr>
          <a:xfrm>
            <a:off x="738261" y="1495441"/>
            <a:ext cx="6924405" cy="3277820"/>
          </a:xfrm>
          <a:prstGeom prst="rect">
            <a:avLst/>
          </a:prstGeom>
        </p:spPr>
        <p:txBody>
          <a:bodyPr wrap="square">
            <a:spAutoFit/>
          </a:bodyPr>
          <a:lstStyle/>
          <a:p>
            <a:pPr lvl="0">
              <a:lnSpc>
                <a:spcPct val="115000"/>
              </a:lnSpc>
            </a:pP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2800" dirty="0">
                <a:solidFill>
                  <a:prstClr val="black"/>
                </a:solidFill>
                <a:latin typeface="Lato" panose="020B0604020202020204" charset="0"/>
                <a:ea typeface="Lato" panose="020B0604020202020204" charset="0"/>
                <a:cs typeface="Lato" panose="020B0604020202020204" charset="0"/>
              </a:rPr>
              <a:t>E</a:t>
            </a:r>
            <a:r>
              <a:rPr lang="en-US" sz="2800" dirty="0" smtClean="0">
                <a:solidFill>
                  <a:prstClr val="black"/>
                </a:solidFill>
                <a:latin typeface="Lato" panose="020B0604020202020204" charset="0"/>
                <a:ea typeface="Lato" panose="020B0604020202020204" charset="0"/>
                <a:cs typeface="Lato" panose="020B0604020202020204" charset="0"/>
              </a:rPr>
              <a:t>xpressing </a:t>
            </a:r>
            <a:r>
              <a:rPr lang="en-US" sz="2800" dirty="0">
                <a:solidFill>
                  <a:prstClr val="black"/>
                </a:solidFill>
                <a:latin typeface="Lato" panose="020B0604020202020204" charset="0"/>
                <a:ea typeface="Lato" panose="020B0604020202020204" charset="0"/>
                <a:cs typeface="Lato" panose="020B0604020202020204" charset="0"/>
              </a:rPr>
              <a:t>and talking about </a:t>
            </a:r>
            <a:r>
              <a:rPr lang="en-US" sz="2800" dirty="0" smtClean="0">
                <a:solidFill>
                  <a:prstClr val="black"/>
                </a:solidFill>
                <a:latin typeface="Lato" panose="020B0604020202020204" charset="0"/>
                <a:ea typeface="Lato" panose="020B0604020202020204" charset="0"/>
                <a:cs typeface="Lato" panose="020B0604020202020204" charset="0"/>
              </a:rPr>
              <a:t>feelings — </a:t>
            </a:r>
            <a:r>
              <a:rPr lang="en-US" sz="2800" dirty="0">
                <a:solidFill>
                  <a:prstClr val="black"/>
                </a:solidFill>
                <a:latin typeface="Lato" panose="020B0604020202020204" charset="0"/>
                <a:ea typeface="Lato" panose="020B0604020202020204" charset="0"/>
                <a:cs typeface="Lato" panose="020B0604020202020204" charset="0"/>
              </a:rPr>
              <a:t>especially those that </a:t>
            </a:r>
            <a:r>
              <a:rPr lang="en-US" sz="2800" dirty="0" smtClean="0">
                <a:solidFill>
                  <a:prstClr val="black"/>
                </a:solidFill>
                <a:latin typeface="Lato" panose="020B0604020202020204" charset="0"/>
                <a:ea typeface="Lato" panose="020B0604020202020204" charset="0"/>
                <a:cs typeface="Lato" panose="020B0604020202020204" charset="0"/>
              </a:rPr>
              <a:t>don’t feel so good, seem very strong, </a:t>
            </a:r>
            <a:r>
              <a:rPr lang="en-US" sz="2800" dirty="0">
                <a:solidFill>
                  <a:prstClr val="black"/>
                </a:solidFill>
                <a:latin typeface="Lato" panose="020B0604020202020204" charset="0"/>
                <a:ea typeface="Lato" panose="020B0604020202020204" charset="0"/>
                <a:cs typeface="Lato" panose="020B0604020202020204" charset="0"/>
              </a:rPr>
              <a:t>or go on for a long </a:t>
            </a:r>
            <a:r>
              <a:rPr lang="en-US" sz="2800" dirty="0" smtClean="0">
                <a:solidFill>
                  <a:prstClr val="black"/>
                </a:solidFill>
                <a:latin typeface="Lato" panose="020B0604020202020204" charset="0"/>
                <a:ea typeface="Lato" panose="020B0604020202020204" charset="0"/>
                <a:cs typeface="Lato" panose="020B0604020202020204" charset="0"/>
              </a:rPr>
              <a:t>time — is an important part of mental health care. It is usual </a:t>
            </a:r>
            <a:r>
              <a:rPr lang="en-US" sz="2800" dirty="0">
                <a:solidFill>
                  <a:prstClr val="black"/>
                </a:solidFill>
                <a:latin typeface="Lato" panose="020B0604020202020204" charset="0"/>
                <a:ea typeface="Lato" panose="020B0604020202020204" charset="0"/>
                <a:cs typeface="Lato" panose="020B0604020202020204" charset="0"/>
              </a:rPr>
              <a:t>for people to need help with their feelings sometimes. </a:t>
            </a:r>
          </a:p>
        </p:txBody>
      </p:sp>
      <p:pic>
        <p:nvPicPr>
          <p:cNvPr id="10" name="Picture 2" descr="Boy And Girl, Balloons, Boy, Girl, Childhood, Fu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2666" y="1327285"/>
            <a:ext cx="3296693" cy="4858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261" y="5057523"/>
            <a:ext cx="6005000" cy="954107"/>
          </a:xfrm>
          <a:prstGeom prst="rect">
            <a:avLst/>
          </a:prstGeom>
          <a:noFill/>
        </p:spPr>
        <p:txBody>
          <a:bodyPr wrap="square" rtlCol="0">
            <a:spAutoFit/>
          </a:bodyPr>
          <a:lstStyle/>
          <a:p>
            <a:r>
              <a:rPr lang="en-GB" sz="2800" b="1" dirty="0" smtClean="0">
                <a:latin typeface="Lato" panose="020B0604020202020204" charset="0"/>
                <a:ea typeface="Lato" panose="020B0604020202020204" charset="0"/>
                <a:cs typeface="Lato" panose="020B0604020202020204" charset="0"/>
              </a:rPr>
              <a:t>Read Sasha’s story on the next slide. </a:t>
            </a:r>
            <a:r>
              <a:rPr lang="en-GB" sz="2800" b="1" dirty="0">
                <a:latin typeface="Lato" panose="020B0604020202020204" charset="0"/>
                <a:ea typeface="Lato" panose="020B0604020202020204" charset="0"/>
                <a:cs typeface="Lato" panose="020B0604020202020204" charset="0"/>
              </a:rPr>
              <a:t>W</a:t>
            </a:r>
            <a:r>
              <a:rPr lang="en-GB" sz="2800" b="1" dirty="0" smtClean="0">
                <a:latin typeface="Lato" panose="020B0604020202020204" charset="0"/>
                <a:ea typeface="Lato" panose="020B0604020202020204" charset="0"/>
                <a:cs typeface="Lato" panose="020B0604020202020204" charset="0"/>
              </a:rPr>
              <a:t>hat could help Sasha? </a:t>
            </a:r>
            <a:endParaRPr lang="en-GB" sz="2800" b="1"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09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 </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698632" y="404225"/>
            <a:ext cx="10698917" cy="707886"/>
          </a:xfrm>
          <a:prstGeom prst="rect">
            <a:avLst/>
          </a:prstGeom>
          <a:noFill/>
        </p:spPr>
        <p:txBody>
          <a:bodyPr wrap="square" rtlCol="0">
            <a:spAutoFit/>
          </a:bodyPr>
          <a:lstStyle/>
          <a:p>
            <a:r>
              <a:rPr lang="en-GB" sz="4000" b="1" dirty="0" smtClean="0">
                <a:solidFill>
                  <a:srgbClr val="95519E"/>
                </a:solidFill>
                <a:latin typeface="League Spartan" panose="00000800000000000000" pitchFamily="50" charset="0"/>
              </a:rPr>
              <a:t>Sasha’s story</a:t>
            </a:r>
            <a:endParaRPr lang="en-GB" sz="4000" b="1" dirty="0">
              <a:solidFill>
                <a:srgbClr val="95519E"/>
              </a:solidFill>
              <a:latin typeface="League Spartan" panose="00000800000000000000" pitchFamily="50" charset="0"/>
            </a:endParaRPr>
          </a:p>
        </p:txBody>
      </p:sp>
      <p:sp>
        <p:nvSpPr>
          <p:cNvPr id="5" name="TextBox 4"/>
          <p:cNvSpPr txBox="1"/>
          <p:nvPr/>
        </p:nvSpPr>
        <p:spPr>
          <a:xfrm>
            <a:off x="737597" y="1134352"/>
            <a:ext cx="10659952" cy="5262979"/>
          </a:xfrm>
          <a:prstGeom prst="rect">
            <a:avLst/>
          </a:prstGeom>
          <a:noFill/>
          <a:ln w="12700">
            <a:solidFill>
              <a:schemeClr val="bg1">
                <a:lumMod val="65000"/>
              </a:schemeClr>
            </a:solidFill>
          </a:ln>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Dear Diary,</a:t>
            </a:r>
          </a:p>
          <a:p>
            <a:endParaRPr lang="en-GB" sz="2400" dirty="0" smtClean="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 am so confused… my emotions feel all mixed up! </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One moment I feel happy and the next I feel worried and scared about everything. </a:t>
            </a:r>
          </a:p>
          <a:p>
            <a:endParaRPr lang="en-GB" sz="2400" dirty="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I </a:t>
            </a:r>
            <a:r>
              <a:rPr lang="en-US" sz="2400" dirty="0" smtClean="0">
                <a:latin typeface="Lato" panose="020B0604020202020204" charset="0"/>
                <a:ea typeface="Lato" panose="020B0604020202020204" charset="0"/>
                <a:cs typeface="Lato" panose="020B0604020202020204" charset="0"/>
              </a:rPr>
              <a:t>can </a:t>
            </a:r>
            <a:r>
              <a:rPr lang="en-US" sz="2400" dirty="0">
                <a:latin typeface="Lato" panose="020B0604020202020204" charset="0"/>
                <a:ea typeface="Lato" panose="020B0604020202020204" charset="0"/>
                <a:cs typeface="Lato" panose="020B0604020202020204" charset="0"/>
              </a:rPr>
              <a:t>feel my body </a:t>
            </a:r>
            <a:r>
              <a:rPr lang="en-US" sz="2400" dirty="0" smtClean="0">
                <a:latin typeface="Lato" panose="020B0604020202020204" charset="0"/>
                <a:ea typeface="Lato" panose="020B0604020202020204" charset="0"/>
                <a:cs typeface="Lato" panose="020B0604020202020204" charset="0"/>
              </a:rPr>
              <a:t>tense, my teeth chatter and I notice my </a:t>
            </a:r>
            <a:r>
              <a:rPr lang="en-US" sz="2400" dirty="0">
                <a:latin typeface="Lato" panose="020B0604020202020204" charset="0"/>
                <a:ea typeface="Lato" panose="020B0604020202020204" charset="0"/>
                <a:cs typeface="Lato" panose="020B0604020202020204" charset="0"/>
              </a:rPr>
              <a:t>fists </a:t>
            </a:r>
            <a:r>
              <a:rPr lang="en-US" sz="2400" dirty="0" smtClean="0">
                <a:latin typeface="Lato" panose="020B0604020202020204" charset="0"/>
                <a:ea typeface="Lato" panose="020B0604020202020204" charset="0"/>
                <a:cs typeface="Lato" panose="020B0604020202020204" charset="0"/>
              </a:rPr>
              <a:t>clench. I feel shaky. </a:t>
            </a:r>
          </a:p>
          <a:p>
            <a:endParaRPr lang="en-US" sz="2400" dirty="0">
              <a:latin typeface="Lato" panose="020B0604020202020204" charset="0"/>
              <a:ea typeface="Lato" panose="020B0604020202020204" charset="0"/>
              <a:cs typeface="Lato" panose="020B0604020202020204" charset="0"/>
            </a:endParaRPr>
          </a:p>
          <a:p>
            <a:r>
              <a:rPr lang="en-US" sz="2400" dirty="0" smtClean="0">
                <a:latin typeface="Lato" panose="020B0604020202020204" charset="0"/>
                <a:ea typeface="Lato" panose="020B0604020202020204" charset="0"/>
                <a:cs typeface="Lato" panose="020B0604020202020204" charset="0"/>
              </a:rPr>
              <a:t>I am concerned. </a:t>
            </a:r>
            <a:r>
              <a:rPr lang="en-GB" sz="2400" dirty="0" smtClean="0">
                <a:latin typeface="Lato" panose="020B0604020202020204" charset="0"/>
                <a:ea typeface="Lato" panose="020B0604020202020204" charset="0"/>
                <a:cs typeface="Lato" panose="020B0604020202020204" charset="0"/>
              </a:rPr>
              <a:t>It’s </a:t>
            </a:r>
            <a:r>
              <a:rPr lang="en-GB" sz="2400" dirty="0">
                <a:latin typeface="Lato" panose="020B0604020202020204" charset="0"/>
                <a:ea typeface="Lato" panose="020B0604020202020204" charset="0"/>
                <a:cs typeface="Lato" panose="020B0604020202020204" charset="0"/>
              </a:rPr>
              <a:t>been happening for a while now. </a:t>
            </a:r>
            <a:r>
              <a:rPr lang="en-GB" sz="2400" dirty="0" smtClean="0">
                <a:latin typeface="Lato" panose="020B0604020202020204" charset="0"/>
                <a:ea typeface="Lato" panose="020B0604020202020204" charset="0"/>
                <a:cs typeface="Lato" panose="020B0604020202020204" charset="0"/>
              </a:rPr>
              <a:t>It’s a really strange feeling. I am sure no-one feels like me. I don’t think I can explain it to anyone. </a:t>
            </a:r>
          </a:p>
          <a:p>
            <a:endParaRPr lang="en-GB" sz="2400" dirty="0" smtClean="0">
              <a:latin typeface="Lato" panose="020B0604020202020204" charset="0"/>
              <a:ea typeface="Lato" panose="020B0604020202020204" charset="0"/>
              <a:cs typeface="Lato" panose="020B0604020202020204" charset="0"/>
            </a:endParaRPr>
          </a:p>
          <a:p>
            <a:r>
              <a:rPr lang="en-GB" sz="2400" dirty="0" smtClean="0">
                <a:latin typeface="Lato" panose="020B0604020202020204" charset="0"/>
                <a:ea typeface="Lato" panose="020B0604020202020204" charset="0"/>
                <a:cs typeface="Lato" panose="020B0604020202020204" charset="0"/>
              </a:rPr>
              <a:t>What can I do?  Will anything help? </a:t>
            </a:r>
            <a:endParaRPr lang="en-GB" sz="2400" dirty="0">
              <a:latin typeface="Lato" panose="020B0604020202020204" charset="0"/>
              <a:ea typeface="Lato" panose="020B0604020202020204" charset="0"/>
              <a:cs typeface="Lato" panose="020B0604020202020204" charset="0"/>
            </a:endParaRPr>
          </a:p>
        </p:txBody>
      </p:sp>
      <p:pic>
        <p:nvPicPr>
          <p:cNvPr id="5124" name="Picture 4" descr="Questions, Demand, Doubts, Psych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3548" y="404225"/>
            <a:ext cx="2159815" cy="21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16</a:t>
            </a:fld>
            <a:endParaRPr lang="en-GB" dirty="0"/>
          </a:p>
        </p:txBody>
      </p:sp>
      <p:sp>
        <p:nvSpPr>
          <p:cNvPr id="13" name="TextBox 12"/>
          <p:cNvSpPr txBox="1"/>
          <p:nvPr/>
        </p:nvSpPr>
        <p:spPr>
          <a:xfrm>
            <a:off x="813663" y="516406"/>
            <a:ext cx="112120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Who can help Sasha?</a:t>
            </a:r>
            <a:endParaRPr lang="en-GB" sz="4400" b="1" dirty="0">
              <a:solidFill>
                <a:srgbClr val="95519E"/>
              </a:solidFill>
              <a:latin typeface="League Spartan" panose="00000800000000000000" pitchFamily="50" charset="0"/>
            </a:endParaRPr>
          </a:p>
        </p:txBody>
      </p:sp>
      <p:sp>
        <p:nvSpPr>
          <p:cNvPr id="11" name="TextBox 10"/>
          <p:cNvSpPr txBox="1"/>
          <p:nvPr/>
        </p:nvSpPr>
        <p:spPr>
          <a:xfrm>
            <a:off x="8901213" y="2101108"/>
            <a:ext cx="2818642" cy="461665"/>
          </a:xfrm>
          <a:prstGeom prst="rect">
            <a:avLst/>
          </a:prstGeom>
          <a:solidFill>
            <a:srgbClr val="FF0000">
              <a:alpha val="64000"/>
            </a:srgb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Parent</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5" name="TextBox 14"/>
          <p:cNvSpPr txBox="1"/>
          <p:nvPr/>
        </p:nvSpPr>
        <p:spPr>
          <a:xfrm>
            <a:off x="7617575" y="3741741"/>
            <a:ext cx="3454454" cy="461665"/>
          </a:xfrm>
          <a:prstGeom prst="rect">
            <a:avLst/>
          </a:prstGeom>
          <a:solidFill>
            <a:schemeClr val="tx1">
              <a:alpha val="64000"/>
            </a:schemeClr>
          </a:solidFill>
        </p:spPr>
        <p:txBody>
          <a:bodyPr wrap="square" rtlCol="0">
            <a:spAutoFit/>
          </a:bodyPr>
          <a:lstStyle/>
          <a:p>
            <a:pPr algn="ctr"/>
            <a:r>
              <a:rPr lang="en-US" sz="2400" b="1" dirty="0" smtClean="0">
                <a:solidFill>
                  <a:schemeClr val="bg1"/>
                </a:solidFill>
                <a:latin typeface="Lato" panose="020B0604020202020204" charset="0"/>
                <a:ea typeface="Lato" panose="020B0604020202020204" charset="0"/>
                <a:cs typeface="Lato" panose="020B0604020202020204" charset="0"/>
              </a:rPr>
              <a:t>No-one</a:t>
            </a:r>
          </a:p>
        </p:txBody>
      </p:sp>
      <p:sp>
        <p:nvSpPr>
          <p:cNvPr id="18" name="TextBox 17"/>
          <p:cNvSpPr txBox="1"/>
          <p:nvPr/>
        </p:nvSpPr>
        <p:spPr>
          <a:xfrm>
            <a:off x="5756074" y="1557450"/>
            <a:ext cx="2894987" cy="461665"/>
          </a:xfrm>
          <a:prstGeom prst="rect">
            <a:avLst/>
          </a:prstGeom>
          <a:solidFill>
            <a:schemeClr val="accent1">
              <a:lumMod val="75000"/>
              <a:alpha val="64000"/>
            </a:scheme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Teacher</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9" name="TextBox 18"/>
          <p:cNvSpPr txBox="1"/>
          <p:nvPr/>
        </p:nvSpPr>
        <p:spPr>
          <a:xfrm>
            <a:off x="7892117" y="752279"/>
            <a:ext cx="3505432" cy="461665"/>
          </a:xfrm>
          <a:prstGeom prst="rect">
            <a:avLst/>
          </a:prstGeom>
          <a:solidFill>
            <a:srgbClr val="FF00FF">
              <a:alpha val="63922"/>
            </a:srgbClr>
          </a:solidFill>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Friend</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5769181" y="2886147"/>
            <a:ext cx="5763759" cy="461665"/>
          </a:xfrm>
          <a:prstGeom prst="rect">
            <a:avLst/>
          </a:prstGeom>
          <a:solidFill>
            <a:srgbClr val="00B050">
              <a:alpha val="64000"/>
            </a:srgbClr>
          </a:solidFill>
          <a:ln>
            <a:solidFill>
              <a:schemeClr val="accent6">
                <a:lumMod val="60000"/>
                <a:lumOff val="40000"/>
              </a:schemeClr>
            </a:solidFill>
          </a:ln>
        </p:spPr>
        <p:txBody>
          <a:bodyPr wrap="square" rtlCol="0">
            <a:spAutoFit/>
          </a:bodyPr>
          <a:lstStyle/>
          <a:p>
            <a:pPr algn="ctr"/>
            <a:r>
              <a:rPr lang="en-US" sz="2400" b="1" dirty="0" err="1" smtClean="0">
                <a:latin typeface="Lato" panose="020B0604020202020204" charset="0"/>
                <a:ea typeface="Lato" panose="020B0604020202020204" charset="0"/>
                <a:cs typeface="Lato" panose="020B0604020202020204" charset="0"/>
              </a:rPr>
              <a:t>Childline</a:t>
            </a:r>
            <a:r>
              <a:rPr lang="en-US" sz="2400" b="1" dirty="0" smtClean="0">
                <a:latin typeface="Lato" panose="020B0604020202020204" charset="0"/>
                <a:ea typeface="Lato" panose="020B0604020202020204" charset="0"/>
                <a:cs typeface="Lato" panose="020B0604020202020204" charset="0"/>
              </a:rPr>
              <a:t> website </a:t>
            </a:r>
            <a:r>
              <a:rPr lang="en-GB" sz="2400" u="sng" dirty="0" smtClean="0">
                <a:solidFill>
                  <a:srgbClr val="0563C1"/>
                </a:solidFill>
                <a:latin typeface="Lato" panose="020B0604020202020204" charset="0"/>
                <a:ea typeface="Lato" panose="020B0604020202020204" charset="0"/>
                <a:cs typeface="Lato" panose="020B0604020202020204" charset="0"/>
                <a:hlinkClick r:id="rId3"/>
              </a:rPr>
              <a:t>www.childline.org.uk</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0" name="TextBox 9"/>
          <p:cNvSpPr txBox="1"/>
          <p:nvPr/>
        </p:nvSpPr>
        <p:spPr>
          <a:xfrm>
            <a:off x="5946247" y="4617499"/>
            <a:ext cx="5466369" cy="461665"/>
          </a:xfrm>
          <a:prstGeom prst="rect">
            <a:avLst/>
          </a:prstGeom>
          <a:solidFill>
            <a:schemeClr val="accent2">
              <a:lumMod val="75000"/>
              <a:alpha val="64000"/>
            </a:schemeClr>
          </a:solidFill>
          <a:ln>
            <a:solidFill>
              <a:schemeClr val="accent6">
                <a:lumMod val="60000"/>
                <a:lumOff val="40000"/>
              </a:schemeClr>
            </a:solidFill>
          </a:ln>
        </p:spPr>
        <p:txBody>
          <a:bodyPr wrap="square" rtlCol="0">
            <a:spAutoFit/>
          </a:bodyPr>
          <a:lstStyle/>
          <a:p>
            <a:pPr algn="ctr"/>
            <a:r>
              <a:rPr lang="en-US" sz="2400" b="1" dirty="0" err="1" smtClean="0">
                <a:latin typeface="Lato" panose="020B0604020202020204" charset="0"/>
                <a:ea typeface="Lato" panose="020B0604020202020204" charset="0"/>
                <a:cs typeface="Lato" panose="020B0604020202020204" charset="0"/>
              </a:rPr>
              <a:t>Childine</a:t>
            </a:r>
            <a:r>
              <a:rPr lang="en-US" sz="2400" b="1" dirty="0" smtClean="0">
                <a:latin typeface="Lato" panose="020B0604020202020204" charset="0"/>
                <a:ea typeface="Lato" panose="020B0604020202020204" charset="0"/>
                <a:cs typeface="Lato" panose="020B0604020202020204" charset="0"/>
              </a:rPr>
              <a:t> text / phone line </a:t>
            </a:r>
            <a:r>
              <a:rPr lang="en-US" sz="2400" dirty="0" smtClean="0">
                <a:latin typeface="Calibri" panose="020F0502020204030204" pitchFamily="34" charset="0"/>
                <a:ea typeface="Calibri" panose="020F0502020204030204" pitchFamily="34" charset="0"/>
                <a:cs typeface="Times New Roman" panose="02020603050405020304" pitchFamily="18" charset="0"/>
              </a:rPr>
              <a:t>0800 </a:t>
            </a:r>
            <a:r>
              <a:rPr lang="en-US" sz="2400" dirty="0">
                <a:latin typeface="Calibri" panose="020F0502020204030204" pitchFamily="34" charset="0"/>
                <a:ea typeface="Calibri" panose="020F0502020204030204" pitchFamily="34" charset="0"/>
                <a:cs typeface="Times New Roman" panose="02020603050405020304" pitchFamily="18" charset="0"/>
              </a:rPr>
              <a:t>1111</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8014062" y="5636198"/>
            <a:ext cx="3398554" cy="461665"/>
          </a:xfrm>
          <a:prstGeom prst="rect">
            <a:avLst/>
          </a:prstGeom>
          <a:solidFill>
            <a:srgbClr val="FFC000">
              <a:alpha val="64000"/>
            </a:srgbClr>
          </a:solidFill>
          <a:ln>
            <a:solidFill>
              <a:schemeClr val="accent6">
                <a:lumMod val="60000"/>
                <a:lumOff val="40000"/>
              </a:schemeClr>
            </a:solidFill>
          </a:ln>
        </p:spPr>
        <p:txBody>
          <a:bodyPr wrap="square" rtlCol="0">
            <a:spAutoFit/>
          </a:bodyPr>
          <a:lstStyle/>
          <a:p>
            <a:pPr algn="ctr"/>
            <a:r>
              <a:rPr lang="en-US" sz="2400" b="1" dirty="0" smtClean="0">
                <a:latin typeface="Lato" panose="020B0604020202020204" charset="0"/>
                <a:ea typeface="Lato" panose="020B0604020202020204" charset="0"/>
                <a:cs typeface="Lato" panose="020B0604020202020204" charset="0"/>
              </a:rPr>
              <a:t>Someone else</a:t>
            </a:r>
            <a:endParaRPr lang="en-US" sz="2400" b="1" dirty="0" smtClean="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3074" name="Picture 2" descr="Questions, Demand, Doubts, Psych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991" y="1222133"/>
            <a:ext cx="3349207" cy="334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76930" y="-110159"/>
            <a:ext cx="1085850" cy="1085850"/>
          </a:xfrm>
          <a:prstGeom prst="rect">
            <a:avLst/>
          </a:prstGeom>
        </p:spPr>
      </p:pic>
      <p:sp>
        <p:nvSpPr>
          <p:cNvPr id="3" name="TextBox 2"/>
          <p:cNvSpPr txBox="1"/>
          <p:nvPr/>
        </p:nvSpPr>
        <p:spPr>
          <a:xfrm>
            <a:off x="404403" y="4769690"/>
            <a:ext cx="5364778" cy="1569660"/>
          </a:xfrm>
          <a:prstGeom prst="rect">
            <a:avLst/>
          </a:prstGeom>
          <a:noFill/>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If your emotions feel all mixed up or you often have feelings that make you feel bad, talk to a trusted adult — they can help you find the right support.</a:t>
            </a:r>
            <a:endParaRPr lang="en-GB" sz="24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34550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Mental health and keeping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Lato" panose="020F0502020204030203" pitchFamily="34" charset="0"/>
                <a:ea typeface="Lato" panose="020F0502020204030203" pitchFamily="34" charset="0"/>
                <a:cs typeface="Lato" panose="020F0502020204030203" pitchFamily="34" charset="0"/>
              </a:rPr>
              <a:t>Where are you now?</a:t>
            </a:r>
            <a:endPar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620926" y="2008312"/>
            <a:ext cx="5423614" cy="4355038"/>
          </a:xfrm>
          <a:prstGeom prst="rect">
            <a:avLst/>
          </a:prstGeom>
          <a:noFill/>
        </p:spPr>
        <p:txBody>
          <a:bodyPr wrap="square" rtlCol="0">
            <a:spAutoFit/>
          </a:bodyPr>
          <a:lstStyle/>
          <a:p>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Go back to the draw and write activity from the start.  </a:t>
            </a:r>
            <a:endPar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US" sz="1000"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What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have you learned about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how people can help look after their mental health?</a:t>
            </a:r>
          </a:p>
          <a:p>
            <a:endParaRPr lang="en-US" sz="1000" b="1" dirty="0" smtClean="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kumimoji="0" lang="en-US" sz="28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Is there anything you would like</a:t>
            </a:r>
            <a:r>
              <a:rPr kumimoji="0" lang="en-US" sz="2800" b="0" i="0" u="none" strike="noStrike" kern="1200" cap="none" spc="0" normalizeH="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change?</a:t>
            </a:r>
          </a:p>
          <a:p>
            <a:pPr marL="457200" indent="-457200">
              <a:spcAft>
                <a:spcPts val="600"/>
              </a:spcAft>
              <a:buFont typeface="Arial" panose="020B0604020202020204" pitchFamily="34" charset="0"/>
              <a:buChar char="•"/>
            </a:pPr>
            <a:r>
              <a:rPr lang="en-US" sz="2800" baseline="0" dirty="0" smtClean="0">
                <a:solidFill>
                  <a:prstClr val="black"/>
                </a:solidFill>
                <a:latin typeface="Lato" panose="020F0502020204030203" pitchFamily="34" charset="0"/>
                <a:ea typeface="Lato" panose="020F0502020204030203" pitchFamily="34" charset="0"/>
                <a:cs typeface="Lato" panose="020F0502020204030203" pitchFamily="34" charset="0"/>
              </a:rPr>
              <a:t>Is there anything you would like to</a:t>
            </a:r>
            <a:r>
              <a:rPr lang="en-US" sz="2800" dirty="0" smtClean="0">
                <a:solidFill>
                  <a:prstClr val="black"/>
                </a:solidFill>
                <a:latin typeface="Lato" panose="020F0502020204030203" pitchFamily="34" charset="0"/>
                <a:ea typeface="Lato" panose="020F0502020204030203" pitchFamily="34" charset="0"/>
                <a:cs typeface="Lato" panose="020F0502020204030203" pitchFamily="34" charset="0"/>
              </a:rPr>
              <a:t> add?</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0125" y="2303453"/>
            <a:ext cx="5130678" cy="3420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01" y="5981304"/>
            <a:ext cx="635184" cy="635184"/>
          </a:xfrm>
          <a:prstGeom prst="rect">
            <a:avLst/>
          </a:prstGeom>
        </p:spPr>
      </p:pic>
    </p:spTree>
    <p:extLst>
      <p:ext uri="{BB962C8B-B14F-4D97-AF65-F5344CB8AC3E}">
        <p14:creationId xmlns:p14="http://schemas.microsoft.com/office/powerpoint/2010/main" val="4055294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More activities</a:t>
            </a:r>
            <a:endParaRPr lang="en-GB" sz="4400" b="1" dirty="0">
              <a:solidFill>
                <a:srgbClr val="95519E"/>
              </a:solidFill>
              <a:latin typeface="League Spartan" panose="00000800000000000000" pitchFamily="50" charset="0"/>
            </a:endParaRPr>
          </a:p>
        </p:txBody>
      </p:sp>
      <p:sp>
        <p:nvSpPr>
          <p:cNvPr id="10" name="TextBox 9"/>
          <p:cNvSpPr txBox="1"/>
          <p:nvPr/>
        </p:nvSpPr>
        <p:spPr>
          <a:xfrm>
            <a:off x="6315829" y="1242870"/>
            <a:ext cx="5224351" cy="6832640"/>
          </a:xfrm>
          <a:prstGeom prst="rect">
            <a:avLst/>
          </a:prstGeom>
          <a:noFill/>
        </p:spPr>
        <p:txBody>
          <a:bodyPr wrap="square" rtlCol="0">
            <a:spAutoFit/>
          </a:bodyPr>
          <a:lstStyle/>
          <a:p>
            <a:r>
              <a:rPr lang="en-US" sz="2800" b="1" dirty="0" smtClean="0">
                <a:latin typeface="League Spartan" panose="00000800000000000000" pitchFamily="50" charset="0"/>
              </a:rPr>
              <a:t>Top tips checklist</a:t>
            </a:r>
          </a:p>
          <a:p>
            <a:endParaRPr lang="en-US" sz="1000" b="1" dirty="0" smtClean="0">
              <a:latin typeface="League Spartan" panose="00000800000000000000" pitchFamily="50"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Create a top tips checklist to help people take care of their mental health.</a:t>
            </a:r>
          </a:p>
          <a:p>
            <a:endParaRPr lang="en-US" sz="2800" dirty="0">
              <a:latin typeface="Lato" panose="020F0502020204030203" pitchFamily="34" charset="0"/>
              <a:ea typeface="Lato" panose="020F0502020204030203" pitchFamily="34" charset="0"/>
              <a:cs typeface="Lato" panose="020F0502020204030203" pitchFamily="34" charset="0"/>
            </a:endParaRPr>
          </a:p>
          <a:p>
            <a:r>
              <a:rPr lang="en-US" sz="2800" dirty="0" smtClean="0">
                <a:latin typeface="Lato" panose="020F0502020204030203" pitchFamily="34" charset="0"/>
                <a:ea typeface="Lato" panose="020F0502020204030203" pitchFamily="34" charset="0"/>
                <a:cs typeface="Lato" panose="020F0502020204030203" pitchFamily="34" charset="0"/>
              </a:rPr>
              <a:t>Who might be a good audience to write for? </a:t>
            </a:r>
          </a:p>
          <a:p>
            <a:r>
              <a:rPr lang="en-US" sz="2800" dirty="0" smtClean="0">
                <a:latin typeface="Lato" panose="020F0502020204030203" pitchFamily="34" charset="0"/>
                <a:ea typeface="Lato" panose="020F0502020204030203" pitchFamily="34" charset="0"/>
                <a:cs typeface="Lato" panose="020F0502020204030203" pitchFamily="34" charset="0"/>
              </a:rPr>
              <a:t>(</a:t>
            </a:r>
            <a:r>
              <a:rPr lang="en-US" sz="2800" dirty="0">
                <a:latin typeface="Lato" panose="020F0502020204030203" pitchFamily="34" charset="0"/>
                <a:ea typeface="Lato" panose="020F0502020204030203" pitchFamily="34" charset="0"/>
                <a:cs typeface="Lato" panose="020F0502020204030203" pitchFamily="34" charset="0"/>
              </a:rPr>
              <a:t>o</a:t>
            </a:r>
            <a:r>
              <a:rPr lang="en-US" sz="2800" dirty="0" smtClean="0">
                <a:latin typeface="Lato" panose="020F0502020204030203" pitchFamily="34" charset="0"/>
                <a:ea typeface="Lato" panose="020F0502020204030203" pitchFamily="34" charset="0"/>
                <a:cs typeface="Lato" panose="020F0502020204030203" pitchFamily="34" charset="0"/>
              </a:rPr>
              <a:t>ther pupils in school, parents/grandparents or teachers?) </a:t>
            </a:r>
            <a:endParaRPr lang="en-US" sz="2800" dirty="0">
              <a:latin typeface="Lato" panose="020F0502020204030203" pitchFamily="34" charset="0"/>
              <a:ea typeface="Lato" panose="020F0502020204030203" pitchFamily="34" charset="0"/>
              <a:cs typeface="Lato" panose="020F0502020204030203" pitchFamily="34" charset="0"/>
            </a:endParaRPr>
          </a:p>
          <a:p>
            <a:endParaRPr lang="en-US" sz="2800" dirty="0" smtClean="0"/>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a:p>
            <a:endParaRPr lang="en-US" sz="2400" dirty="0" smtClean="0">
              <a:solidFill>
                <a:schemeClr val="bg1">
                  <a:lumMod val="50000"/>
                </a:schemeClr>
              </a:solidFill>
            </a:endParaRPr>
          </a:p>
          <a:p>
            <a:endParaRPr lang="en-US" sz="2400" dirty="0">
              <a:solidFill>
                <a:schemeClr val="bg1">
                  <a:lumMod val="50000"/>
                </a:schemeClr>
              </a:solidFill>
            </a:endParaRPr>
          </a:p>
        </p:txBody>
      </p:sp>
      <p:sp>
        <p:nvSpPr>
          <p:cNvPr id="5" name="Footer Placeholder 4"/>
          <p:cNvSpPr>
            <a:spLocks noGrp="1"/>
          </p:cNvSpPr>
          <p:nvPr>
            <p:ph type="ftr" sz="quarter" idx="11"/>
          </p:nvPr>
        </p:nvSpPr>
        <p:spPr>
          <a:xfrm>
            <a:off x="0" y="6380093"/>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8194" name="Picture 2" descr="Checklist, Collaboration, Charac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9175" y="1709738"/>
            <a:ext cx="4527823" cy="3763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9672" y="202971"/>
            <a:ext cx="635184" cy="635184"/>
          </a:xfrm>
          <a:prstGeom prst="rect">
            <a:avLst/>
          </a:prstGeom>
        </p:spPr>
      </p:pic>
    </p:spTree>
    <p:extLst>
      <p:ext uri="{BB962C8B-B14F-4D97-AF65-F5344CB8AC3E}">
        <p14:creationId xmlns:p14="http://schemas.microsoft.com/office/powerpoint/2010/main" val="113063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7364" y="3596633"/>
            <a:ext cx="10830578" cy="3724096"/>
          </a:xfrm>
          <a:prstGeom prst="rect">
            <a:avLst/>
          </a:prstGeom>
          <a:noFill/>
        </p:spPr>
        <p:txBody>
          <a:bodyPr wrap="square" rtlCol="0">
            <a:spAutoFit/>
          </a:bodyPr>
          <a:lstStyle/>
          <a:p>
            <a:pPr algn="ctr">
              <a:defRPr/>
            </a:pPr>
            <a:r>
              <a:rPr lang="en-GB" sz="4800" b="1" dirty="0" smtClean="0">
                <a:latin typeface="League Spartan" panose="00000800000000000000" pitchFamily="50" charset="0"/>
              </a:rPr>
              <a:t>Y5-6 </a:t>
            </a:r>
            <a:r>
              <a:rPr lang="en-GB" sz="4800" b="1" dirty="0">
                <a:latin typeface="League Spartan" panose="00000800000000000000" pitchFamily="50" charset="0"/>
              </a:rPr>
              <a:t>home learning</a:t>
            </a:r>
            <a:r>
              <a:rPr lang="en-GB" sz="4800" b="1" dirty="0" smtClean="0">
                <a:latin typeface="League Spartan" panose="00000800000000000000" pitchFamily="50" charset="0"/>
              </a:rPr>
              <a:t>:</a:t>
            </a:r>
          </a:p>
          <a:p>
            <a:pPr algn="ctr">
              <a:defRPr/>
            </a:pPr>
            <a:endParaRPr kumimoji="0" lang="en-GB" b="1" i="0" u="none" strike="noStrike" kern="1200" cap="none" spc="0" normalizeH="0" baseline="0" noProof="0" dirty="0" smtClean="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95519E"/>
                </a:solidFill>
                <a:effectLst/>
                <a:uLnTx/>
                <a:uFillTx/>
                <a:latin typeface="League Spartan" panose="00000800000000000000" pitchFamily="50" charset="0"/>
              </a:rPr>
              <a:t>Mental health: keeping well and managing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smtClean="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smtClean="0"/>
              <a:t>© PSHE Association 2020</a:t>
            </a:r>
            <a:r>
              <a:rPr lang="en-GB" dirty="0" smtClean="0"/>
              <a:t>	 </a:t>
            </a:r>
            <a:endParaRPr lang="en-GB" dirty="0"/>
          </a:p>
        </p:txBody>
      </p:sp>
      <p:pic>
        <p:nvPicPr>
          <p:cNvPr id="2052" name="Picture 4" descr="Watercolour, Watercolor, Paint, 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6306" y="358132"/>
            <a:ext cx="48482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68862" y="2509418"/>
            <a:ext cx="9971318" cy="3895938"/>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endParaRPr lang="en-GB" sz="3200" b="1" dirty="0" smtClean="0">
              <a:latin typeface="League Spartan" panose="00000800000000000000" pitchFamily="50" charset="0"/>
            </a:endParaRPr>
          </a:p>
          <a:p>
            <a:pPr lvl="1"/>
            <a:endParaRPr lang="en-GB" sz="1600" b="1" dirty="0">
              <a:latin typeface="League Spartan" panose="00000800000000000000" pitchFamily="50" charset="0"/>
            </a:endParaRPr>
          </a:p>
          <a:p>
            <a:pPr lvl="3"/>
            <a:endParaRPr lang="en-GB" sz="100" b="1" dirty="0" smtClean="0">
              <a:latin typeface="Gill Sans MT" panose="020B0502020104020203" pitchFamily="34" charset="0"/>
            </a:endParaRPr>
          </a:p>
          <a:p>
            <a:pPr marL="914400" lvl="1" indent="-457200">
              <a:lnSpc>
                <a:spcPts val="3100"/>
              </a:lnSpc>
              <a:spcAft>
                <a:spcPts val="18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ts val="3100"/>
              </a:lnSpc>
              <a:spcAft>
                <a:spcPts val="1800"/>
              </a:spcAft>
              <a:buSzPct val="202000"/>
              <a:buBlip>
                <a:blip r:embed="rId3"/>
              </a:buBlip>
            </a:pPr>
            <a:r>
              <a:rPr lang="en-GB" sz="2400" dirty="0" smtClean="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a:t>
            </a:r>
            <a:r>
              <a:rPr lang="en-GB" sz="2400" dirty="0" smtClean="0">
                <a:latin typeface="Lato" panose="020F0502020204030203" pitchFamily="34" charset="0"/>
                <a:ea typeface="Lato" panose="020F0502020204030203" pitchFamily="34" charset="0"/>
                <a:cs typeface="Lato" panose="020F0502020204030203" pitchFamily="34" charset="0"/>
              </a:rPr>
              <a:t>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47029" y="879128"/>
            <a:ext cx="10893151" cy="1077218"/>
          </a:xfrm>
          <a:prstGeom prst="rect">
            <a:avLst/>
          </a:prstGeom>
          <a:solidFill>
            <a:schemeClr val="bg1"/>
          </a:solidFill>
        </p:spPr>
        <p:txBody>
          <a:bodyPr wrap="square" rtlCol="0">
            <a:spAutoFit/>
          </a:bodyPr>
          <a:lstStyle/>
          <a:p>
            <a:pPr lvl="3"/>
            <a:r>
              <a:rPr lang="en-GB" sz="3200" b="1" dirty="0" smtClean="0">
                <a:latin typeface="League Spartan" panose="00000800000000000000" pitchFamily="50" charset="0"/>
              </a:rPr>
              <a:t>We are learning about mental health; what it means and how we can take care of it</a:t>
            </a:r>
            <a:endParaRPr lang="en-GB" sz="900" b="1" dirty="0" smtClean="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849623" y="2430502"/>
            <a:ext cx="877333" cy="1001704"/>
          </a:xfrm>
          <a:prstGeom prst="rect">
            <a:avLst/>
          </a:prstGeom>
        </p:spPr>
      </p:pic>
    </p:spTree>
    <p:extLst>
      <p:ext uri="{BB962C8B-B14F-4D97-AF65-F5344CB8AC3E}">
        <p14:creationId xmlns:p14="http://schemas.microsoft.com/office/powerpoint/2010/main" val="1559488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Mental health and keeping</a:t>
            </a:r>
            <a:r>
              <a:rPr kumimoji="0" lang="en-GB" sz="4000" b="1" i="0" u="none" strike="noStrike" kern="1200" cap="none" spc="0" normalizeH="0" noProof="0" dirty="0" smtClean="0">
                <a:ln>
                  <a:noFill/>
                </a:ln>
                <a:solidFill>
                  <a:srgbClr val="95519E"/>
                </a:solidFill>
                <a:effectLst/>
                <a:uLnTx/>
                <a:uFillTx/>
                <a:latin typeface="League Spartan" panose="00000800000000000000" pitchFamily="50" charset="0"/>
                <a:ea typeface="+mn-ea"/>
                <a:cs typeface="+mn-cs"/>
              </a:rPr>
              <a:t> well</a:t>
            </a:r>
            <a:r>
              <a:rPr kumimoji="0" lang="en-GB" sz="4000" b="1" i="0" u="none" strike="noStrike" kern="1200" cap="none" spc="0" normalizeH="0" baseline="0" noProof="0" dirty="0" smtClean="0">
                <a:ln>
                  <a:noFill/>
                </a:ln>
                <a:solidFill>
                  <a:srgbClr val="95519E"/>
                </a:solidFill>
                <a:effectLst/>
                <a:uLnTx/>
                <a:uFillTx/>
                <a:latin typeface="League Spartan" panose="000008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effectLst/>
                <a:uLnTx/>
                <a:uFillTx/>
                <a:latin typeface="Lato" panose="020F0502020204030203" pitchFamily="34" charset="0"/>
                <a:ea typeface="Lato" panose="020F0502020204030203" pitchFamily="34" charset="0"/>
                <a:cs typeface="Lato" panose="020F0502020204030203" pitchFamily="34" charset="0"/>
              </a:rPr>
              <a:t>What’s our starting point?</a:t>
            </a:r>
            <a:endPar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8" name="TextBox 7"/>
          <p:cNvSpPr txBox="1"/>
          <p:nvPr/>
        </p:nvSpPr>
        <p:spPr>
          <a:xfrm>
            <a:off x="736903" y="2067188"/>
            <a:ext cx="53986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Imagine someone, about your age (or a bit older than you) who lives near you and goes to a school like yours. </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721347" y="4241247"/>
            <a:ext cx="42230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D</a:t>
            </a:r>
            <a:r>
              <a:rPr kumimoji="0" lang="en-US" sz="2800" b="1"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raw and write about</a:t>
            </a:r>
            <a:r>
              <a:rPr kumimoji="0" lang="en-US" sz="2800" b="1" i="0" u="none" strike="noStrike" kern="1200" cap="none" spc="0" normalizeH="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 </a:t>
            </a:r>
            <a:r>
              <a:rPr kumimoji="0" lang="en-US" sz="2800" b="1" i="0" u="none" strike="noStrike" kern="1200" cap="none" spc="0" normalizeH="0" baseline="0" noProof="0" dirty="0" smtClean="0">
                <a:ln>
                  <a:noFill/>
                </a:ln>
                <a:solidFill>
                  <a:prstClr val="black"/>
                </a:solidFill>
                <a:effectLst/>
                <a:uLnTx/>
                <a:uFillTx/>
                <a:latin typeface="Lato" panose="020B0604020202020204" charset="0"/>
                <a:ea typeface="Lato" panose="020B0604020202020204" charset="0"/>
                <a:cs typeface="Lato" panose="020B0604020202020204" charset="0"/>
              </a:rPr>
              <a:t>the things they can do to help look after their mental health.</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92" y="2279332"/>
            <a:ext cx="5281056" cy="3520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8" y="4646336"/>
            <a:ext cx="635184" cy="635184"/>
          </a:xfrm>
          <a:prstGeom prst="rect">
            <a:avLst/>
          </a:prstGeom>
        </p:spPr>
      </p:pic>
    </p:spTree>
    <p:extLst>
      <p:ext uri="{BB962C8B-B14F-4D97-AF65-F5344CB8AC3E}">
        <p14:creationId xmlns:p14="http://schemas.microsoft.com/office/powerpoint/2010/main" val="287584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01" y="471758"/>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What is mental health?</a:t>
            </a:r>
            <a:endParaRPr lang="en-GB" sz="4400" b="1" dirty="0">
              <a:solidFill>
                <a:srgbClr val="95519E"/>
              </a:solidFill>
              <a:latin typeface="League Spartan" panose="00000800000000000000" pitchFamily="50"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2020</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2" name="TextBox 1"/>
          <p:cNvSpPr txBox="1"/>
          <p:nvPr/>
        </p:nvSpPr>
        <p:spPr>
          <a:xfrm>
            <a:off x="528988" y="1454248"/>
            <a:ext cx="6746628" cy="1200329"/>
          </a:xfrm>
          <a:prstGeom prst="rect">
            <a:avLst/>
          </a:prstGeom>
          <a:noFill/>
        </p:spPr>
        <p:txBody>
          <a:bodyPr wrap="square" rtlCol="0">
            <a:spAutoFit/>
          </a:bodyPr>
          <a:lstStyle/>
          <a:p>
            <a:r>
              <a:rPr lang="en-GB" sz="2400" dirty="0" smtClean="0">
                <a:latin typeface="Lato" panose="020B0604020202020204" charset="0"/>
                <a:ea typeface="Lato" panose="020B0604020202020204" charset="0"/>
                <a:cs typeface="Lato" panose="020B0604020202020204" charset="0"/>
              </a:rPr>
              <a:t>Read the statements about mental health.</a:t>
            </a:r>
          </a:p>
          <a:p>
            <a:r>
              <a:rPr lang="en-GB" sz="2400" dirty="0" smtClean="0">
                <a:latin typeface="Lato" panose="020B0604020202020204" charset="0"/>
                <a:ea typeface="Lato" panose="020B0604020202020204" charset="0"/>
                <a:cs typeface="Lato" panose="020B0604020202020204" charset="0"/>
              </a:rPr>
              <a:t>Which do you feel best explains mental health? Have you got a different idea?</a:t>
            </a:r>
          </a:p>
        </p:txBody>
      </p:sp>
      <p:sp>
        <p:nvSpPr>
          <p:cNvPr id="6" name="TextBox 5"/>
          <p:cNvSpPr txBox="1"/>
          <p:nvPr/>
        </p:nvSpPr>
        <p:spPr>
          <a:xfrm>
            <a:off x="505072" y="2950708"/>
            <a:ext cx="6540954" cy="3108543"/>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Our mental health is about our feelings and emotions. People’s mental health can feel better or worse at different times, just like physical health. It is as important to take care of our mental health (minds) as our physical health (bodies).</a:t>
            </a:r>
            <a:endParaRPr lang="en-GB" sz="2800" dirty="0">
              <a:latin typeface="Lato" panose="020B0604020202020204" charset="0"/>
              <a:ea typeface="Lato" panose="020B0604020202020204" charset="0"/>
              <a:cs typeface="Lato" panose="020B0604020202020204" charset="0"/>
            </a:endParaRPr>
          </a:p>
        </p:txBody>
      </p:sp>
      <p:sp>
        <p:nvSpPr>
          <p:cNvPr id="9" name="Rectangle 8">
            <a:extLst>
              <a:ext uri="{FF2B5EF4-FFF2-40B4-BE49-F238E27FC236}">
                <a16:creationId xmlns:a16="http://schemas.microsoft.com/office/drawing/2014/main" id="{1A923293-B64C-480F-9481-8E3557998E11}"/>
              </a:ext>
            </a:extLst>
          </p:cNvPr>
          <p:cNvSpPr/>
          <p:nvPr/>
        </p:nvSpPr>
        <p:spPr>
          <a:xfrm>
            <a:off x="528988" y="3031031"/>
            <a:ext cx="6540953" cy="305065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Lato" panose="020B0604020202020204" charset="0"/>
                <a:ea typeface="Lato" panose="020B0604020202020204" charset="0"/>
                <a:cs typeface="Lato" panose="020B0604020202020204" charset="0"/>
              </a:rPr>
              <a:t>Click on the box </a:t>
            </a:r>
            <a:r>
              <a:rPr lang="en-GB" sz="3200" b="1" dirty="0" smtClean="0">
                <a:latin typeface="Lato" panose="020B0604020202020204" charset="0"/>
                <a:ea typeface="Lato" panose="020B0604020202020204" charset="0"/>
                <a:cs typeface="Lato" panose="020B0604020202020204" charset="0"/>
              </a:rPr>
              <a:t>to </a:t>
            </a:r>
            <a:r>
              <a:rPr lang="en-GB" sz="3200" b="1" dirty="0">
                <a:latin typeface="Lato" panose="020B0604020202020204" charset="0"/>
                <a:ea typeface="Lato" panose="020B0604020202020204" charset="0"/>
                <a:cs typeface="Lato" panose="020B0604020202020204" charset="0"/>
              </a:rPr>
              <a:t>reveal a possible </a:t>
            </a:r>
            <a:r>
              <a:rPr lang="en-GB" sz="3200" b="1" dirty="0" smtClean="0">
                <a:latin typeface="Lato" panose="020B0604020202020204" charset="0"/>
                <a:ea typeface="Lato" panose="020B0604020202020204" charset="0"/>
                <a:cs typeface="Lato" panose="020B0604020202020204" charset="0"/>
              </a:rPr>
              <a:t>answer</a:t>
            </a:r>
            <a:endParaRPr lang="en-GB" sz="3200" b="1" dirty="0">
              <a:latin typeface="Lato" panose="020B0604020202020204" charset="0"/>
              <a:ea typeface="Lato" panose="020B0604020202020204" charset="0"/>
              <a:cs typeface="Lato" panose="020B0604020202020204" charset="0"/>
            </a:endParaRPr>
          </a:p>
          <a:p>
            <a:pPr algn="ct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5813" y="-81823"/>
            <a:ext cx="1085850" cy="1085850"/>
          </a:xfrm>
          <a:prstGeom prst="rect">
            <a:avLst/>
          </a:prstGeom>
        </p:spPr>
      </p:pic>
      <p:sp>
        <p:nvSpPr>
          <p:cNvPr id="4" name="TextBox 3"/>
          <p:cNvSpPr txBox="1"/>
          <p:nvPr/>
        </p:nvSpPr>
        <p:spPr>
          <a:xfrm>
            <a:off x="7635834" y="825700"/>
            <a:ext cx="3904346" cy="656590"/>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being happy all the time.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p:cNvSpPr txBox="1"/>
          <p:nvPr/>
        </p:nvSpPr>
        <p:spPr>
          <a:xfrm>
            <a:off x="7635834" y="1574833"/>
            <a:ext cx="3904346" cy="1220847"/>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is about feelings and emotions; knowing how to take care of ourselves so that we can cope with things that happen to us.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p:cNvSpPr txBox="1"/>
          <p:nvPr/>
        </p:nvSpPr>
        <p:spPr>
          <a:xfrm>
            <a:off x="7635834" y="2888223"/>
            <a:ext cx="3904346" cy="938719"/>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there is something wrong with a person and they might behave in a strange way.</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TextBox 13"/>
          <p:cNvSpPr txBox="1"/>
          <p:nvPr/>
        </p:nvSpPr>
        <p:spPr>
          <a:xfrm>
            <a:off x="7635834" y="3919485"/>
            <a:ext cx="3904346" cy="656590"/>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means that you often feel worried, anxious or depressed.</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p:cNvSpPr txBox="1"/>
          <p:nvPr/>
        </p:nvSpPr>
        <p:spPr>
          <a:xfrm>
            <a:off x="7635834" y="4668619"/>
            <a:ext cx="3904346" cy="1220847"/>
          </a:xfrm>
          <a:prstGeom prst="rect">
            <a:avLst/>
          </a:prstGeom>
          <a:noFill/>
          <a:ln w="28575">
            <a:solidFill>
              <a:srgbClr val="95519E"/>
            </a:solidFill>
          </a:ln>
        </p:spPr>
        <p:txBody>
          <a:bodyPr wrap="square" rtlCol="0">
            <a:spAutoFit/>
          </a:bodyPr>
          <a:lstStyle/>
          <a:p>
            <a:pPr>
              <a:lnSpc>
                <a:spcPts val="2200"/>
              </a:lnSpc>
            </a:pPr>
            <a:r>
              <a:rPr lang="en-GB" sz="1600" dirty="0" smtClean="0">
                <a:latin typeface="Lato Light" panose="020F0502020204030203" pitchFamily="34" charset="0"/>
                <a:ea typeface="Lato Light" panose="020F0502020204030203" pitchFamily="34" charset="0"/>
                <a:cs typeface="Lato Light" panose="020F0502020204030203" pitchFamily="34" charset="0"/>
              </a:rPr>
              <a:t>Mental health is a bit like a continuum – people can move along it and feel better or worse at different times, just like with  physical health. </a:t>
            </a:r>
            <a:endParaRPr lang="en-GB" sz="16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81290"/>
            <a:ext cx="12192000" cy="365125"/>
          </a:xfrm>
        </p:spPr>
        <p:txBody>
          <a:bodyPr/>
          <a:lstStyle/>
          <a:p>
            <a:r>
              <a:rPr lang="en-GB" sz="1050" dirty="0" smtClean="0"/>
              <a:t>© PSHE Association 2020   </a:t>
            </a:r>
            <a:endParaRPr lang="en-GB" sz="1050" dirty="0"/>
          </a:p>
        </p:txBody>
      </p:sp>
      <p:sp>
        <p:nvSpPr>
          <p:cNvPr id="3" name="Slide Number Placeholder 2"/>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p:cNvSpPr txBox="1"/>
          <p:nvPr/>
        </p:nvSpPr>
        <p:spPr>
          <a:xfrm>
            <a:off x="390501" y="471758"/>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Mental health definitions</a:t>
            </a:r>
            <a:endParaRPr lang="en-GB" sz="4400" b="1" dirty="0">
              <a:solidFill>
                <a:srgbClr val="95519E"/>
              </a:solidFill>
              <a:latin typeface="League Spartan" panose="00000800000000000000" pitchFamily="50" charset="0"/>
            </a:endParaRPr>
          </a:p>
        </p:txBody>
      </p:sp>
      <p:sp>
        <p:nvSpPr>
          <p:cNvPr id="5" name="TextBox 4"/>
          <p:cNvSpPr txBox="1"/>
          <p:nvPr/>
        </p:nvSpPr>
        <p:spPr>
          <a:xfrm>
            <a:off x="673100" y="1334210"/>
            <a:ext cx="10609383" cy="954107"/>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There are different definitions of mental health but most agree that it is about our thoughts and feelings, and how we behave.</a:t>
            </a:r>
            <a:endParaRPr lang="en-GB" sz="2800" dirty="0">
              <a:latin typeface="Lato" panose="020B0604020202020204" charset="0"/>
              <a:ea typeface="Lato" panose="020B0604020202020204" charset="0"/>
              <a:cs typeface="Lato" panose="020B0604020202020204" charset="0"/>
            </a:endParaRPr>
          </a:p>
        </p:txBody>
      </p:sp>
      <p:sp>
        <p:nvSpPr>
          <p:cNvPr id="7" name="Rectangle 6"/>
          <p:cNvSpPr/>
          <p:nvPr/>
        </p:nvSpPr>
        <p:spPr>
          <a:xfrm>
            <a:off x="673100" y="2611738"/>
            <a:ext cx="10744200" cy="2431435"/>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The World Health Organisation </a:t>
            </a:r>
            <a:r>
              <a:rPr lang="en-US" sz="2800" dirty="0">
                <a:latin typeface="Lato" panose="020B0604020202020204" charset="0"/>
                <a:ea typeface="Lato" panose="020B0604020202020204" charset="0"/>
                <a:cs typeface="Lato" panose="020B0604020202020204" charset="0"/>
              </a:rPr>
              <a:t>describes mental health </a:t>
            </a:r>
            <a:r>
              <a:rPr lang="en-US" sz="2800" dirty="0" smtClean="0">
                <a:latin typeface="Lato" panose="020B0604020202020204" charset="0"/>
                <a:ea typeface="Lato" panose="020B0604020202020204" charset="0"/>
                <a:cs typeface="Lato" panose="020B0604020202020204" charset="0"/>
              </a:rPr>
              <a:t>as:</a:t>
            </a:r>
          </a:p>
          <a:p>
            <a:endParaRPr lang="en-US" sz="8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‘A state of </a:t>
            </a:r>
            <a:r>
              <a:rPr lang="en-US" sz="2800" i="1" dirty="0" smtClean="0">
                <a:latin typeface="Lato Light" panose="020F0502020204030203" pitchFamily="34" charset="0"/>
                <a:ea typeface="Lato Light" panose="020F0502020204030203" pitchFamily="34" charset="0"/>
                <a:cs typeface="Lato Light" panose="020F0502020204030203" pitchFamily="34" charset="0"/>
              </a:rPr>
              <a:t>wellbeing </a:t>
            </a:r>
            <a:r>
              <a:rPr lang="en-US" sz="2800" i="1" dirty="0">
                <a:latin typeface="Lato Light" panose="020F0502020204030203" pitchFamily="34" charset="0"/>
                <a:ea typeface="Lato Light" panose="020F0502020204030203" pitchFamily="34" charset="0"/>
                <a:cs typeface="Lato Light" panose="020F0502020204030203" pitchFamily="34" charset="0"/>
              </a:rPr>
              <a:t>in which every individual realises </a:t>
            </a:r>
            <a:r>
              <a:rPr lang="en-US" sz="2800" i="1" dirty="0" smtClean="0">
                <a:latin typeface="Lato Light" panose="020F0502020204030203" pitchFamily="34" charset="0"/>
                <a:ea typeface="Lato Light" panose="020F0502020204030203" pitchFamily="34" charset="0"/>
                <a:cs typeface="Lato Light" panose="020F0502020204030203" pitchFamily="34" charset="0"/>
              </a:rPr>
              <a:t>his </a:t>
            </a:r>
            <a:r>
              <a:rPr lang="en-US" sz="2800" i="1" dirty="0">
                <a:latin typeface="Lato Light" panose="020F0502020204030203" pitchFamily="34" charset="0"/>
                <a:ea typeface="Lato Light" panose="020F0502020204030203" pitchFamily="34" charset="0"/>
                <a:cs typeface="Lato Light" panose="020F0502020204030203" pitchFamily="34" charset="0"/>
              </a:rPr>
              <a:t>or her own potential, can cope with the normal stresses of life, can work productively and fruitfully, and is able to make a contribution to her or his community.’</a:t>
            </a:r>
          </a:p>
        </p:txBody>
      </p:sp>
      <p:sp>
        <p:nvSpPr>
          <p:cNvPr id="8" name="Rectangle 7"/>
          <p:cNvSpPr/>
          <p:nvPr/>
        </p:nvSpPr>
        <p:spPr>
          <a:xfrm>
            <a:off x="673100" y="5203762"/>
            <a:ext cx="9398000" cy="1138773"/>
          </a:xfrm>
          <a:prstGeom prst="rect">
            <a:avLst/>
          </a:prstGeom>
        </p:spPr>
        <p:txBody>
          <a:bodyPr wrap="square">
            <a:spAutoFit/>
          </a:bodyPr>
          <a:lstStyle/>
          <a:p>
            <a:r>
              <a:rPr lang="en-US" sz="2800" b="1" dirty="0" smtClean="0">
                <a:latin typeface="Lato" panose="020B0604020202020204" charset="0"/>
                <a:ea typeface="Lato" panose="020B0604020202020204" charset="0"/>
                <a:cs typeface="Lato" panose="020B0604020202020204" charset="0"/>
              </a:rPr>
              <a:t>NHS </a:t>
            </a:r>
            <a:r>
              <a:rPr lang="en-US" sz="2800" b="1" dirty="0">
                <a:latin typeface="Lato" panose="020B0604020202020204" charset="0"/>
                <a:ea typeface="Lato" panose="020B0604020202020204" charset="0"/>
                <a:cs typeface="Lato" panose="020B0604020202020204" charset="0"/>
              </a:rPr>
              <a:t>England </a:t>
            </a:r>
            <a:r>
              <a:rPr lang="en-US" sz="2800" dirty="0" smtClean="0">
                <a:latin typeface="Lato" panose="020B0604020202020204" charset="0"/>
                <a:ea typeface="Lato" panose="020B0604020202020204" charset="0"/>
                <a:cs typeface="Lato" panose="020B0604020202020204" charset="0"/>
              </a:rPr>
              <a:t>describes mental health as:</a:t>
            </a:r>
          </a:p>
          <a:p>
            <a:endParaRPr lang="en-US" sz="11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‘How we think, feel and behave’.</a:t>
            </a:r>
          </a:p>
        </p:txBody>
      </p:sp>
    </p:spTree>
    <p:extLst>
      <p:ext uri="{BB962C8B-B14F-4D97-AF65-F5344CB8AC3E}">
        <p14:creationId xmlns:p14="http://schemas.microsoft.com/office/powerpoint/2010/main" val="629837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44" y="448813"/>
            <a:ext cx="10583574"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Thinking about mental health</a:t>
            </a:r>
            <a:endParaRPr lang="en-GB" sz="4400" b="1" dirty="0">
              <a:solidFill>
                <a:srgbClr val="95519E"/>
              </a:solidFill>
              <a:latin typeface="League Spartan" panose="00000800000000000000" pitchFamily="50" charset="0"/>
            </a:endParaRPr>
          </a:p>
        </p:txBody>
      </p:sp>
      <p:sp>
        <p:nvSpPr>
          <p:cNvPr id="19" name="Footer Placeholder 18"/>
          <p:cNvSpPr>
            <a:spLocks noGrp="1"/>
          </p:cNvSpPr>
          <p:nvPr>
            <p:ph type="ftr" sz="quarter" idx="11"/>
          </p:nvPr>
        </p:nvSpPr>
        <p:spPr>
          <a:xfrm>
            <a:off x="0" y="6355382"/>
            <a:ext cx="12192000" cy="365125"/>
          </a:xfrm>
        </p:spPr>
        <p:txBody>
          <a:bodyPr/>
          <a:lstStyle/>
          <a:p>
            <a:r>
              <a:rPr lang="en-GB" sz="1050" dirty="0" smtClean="0"/>
              <a:t>© PSHE Association 2020 </a:t>
            </a:r>
            <a:r>
              <a:rPr lang="en-GB" dirty="0" smtClean="0"/>
              <a:t>	 </a:t>
            </a:r>
            <a:endParaRPr lang="en-GB" dirty="0"/>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2" name="TextBox 1"/>
          <p:cNvSpPr txBox="1"/>
          <p:nvPr/>
        </p:nvSpPr>
        <p:spPr>
          <a:xfrm>
            <a:off x="860016" y="1398753"/>
            <a:ext cx="8039123" cy="4893647"/>
          </a:xfrm>
          <a:prstGeom prst="rect">
            <a:avLst/>
          </a:prstGeom>
          <a:noFill/>
        </p:spPr>
        <p:txBody>
          <a:bodyPr wrap="square" rtlCol="0">
            <a:spAutoFit/>
          </a:bodyPr>
          <a:lstStyle/>
          <a:p>
            <a:r>
              <a:rPr lang="en-GB" sz="2800" dirty="0" smtClean="0">
                <a:latin typeface="Lato" panose="020B0604020202020204" charset="0"/>
                <a:ea typeface="Lato" panose="020B0604020202020204" charset="0"/>
                <a:cs typeface="Lato" panose="020B0604020202020204" charset="0"/>
              </a:rPr>
              <a:t>Mental health can be thought of as a scale that can move up or down, a bit like a thermometer.</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We can move along the scale at any time, between being healthy or unwell.</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There are things we can do to help us stay healthy. </a:t>
            </a:r>
          </a:p>
          <a:p>
            <a:endParaRPr lang="en-GB" dirty="0">
              <a:latin typeface="Lato" panose="020B0604020202020204" charset="0"/>
              <a:ea typeface="Lato" panose="020B0604020202020204" charset="0"/>
              <a:cs typeface="Lato" panose="020B0604020202020204" charset="0"/>
            </a:endParaRPr>
          </a:p>
          <a:p>
            <a:r>
              <a:rPr lang="en-GB" sz="2800" dirty="0" smtClean="0">
                <a:latin typeface="Lato" panose="020B0604020202020204" charset="0"/>
                <a:ea typeface="Lato" panose="020B0604020202020204" charset="0"/>
                <a:cs typeface="Lato" panose="020B0604020202020204" charset="0"/>
              </a:rPr>
              <a:t>There are things that can be put in </a:t>
            </a:r>
            <a:r>
              <a:rPr lang="en-GB" sz="2800" dirty="0">
                <a:latin typeface="Lato" panose="020B0604020202020204" charset="0"/>
                <a:ea typeface="Lato" panose="020B0604020202020204" charset="0"/>
                <a:cs typeface="Lato" panose="020B0604020202020204" charset="0"/>
              </a:rPr>
              <a:t>place </a:t>
            </a:r>
            <a:r>
              <a:rPr lang="en-GB" sz="2800" dirty="0" smtClean="0">
                <a:latin typeface="Lato" panose="020B0604020202020204" charset="0"/>
                <a:ea typeface="Lato" panose="020B0604020202020204" charset="0"/>
                <a:cs typeface="Lato" panose="020B0604020202020204" charset="0"/>
              </a:rPr>
              <a:t>if someone is not </a:t>
            </a:r>
            <a:r>
              <a:rPr lang="en-GB" sz="2800" dirty="0">
                <a:latin typeface="Lato" panose="020B0604020202020204" charset="0"/>
                <a:ea typeface="Lato" panose="020B0604020202020204" charset="0"/>
                <a:cs typeface="Lato" panose="020B0604020202020204" charset="0"/>
              </a:rPr>
              <a:t>feeling so </a:t>
            </a:r>
            <a:r>
              <a:rPr lang="en-GB" sz="2800" dirty="0" smtClean="0">
                <a:latin typeface="Lato" panose="020B0604020202020204" charset="0"/>
                <a:ea typeface="Lato" panose="020B0604020202020204" charset="0"/>
                <a:cs typeface="Lato" panose="020B0604020202020204" charset="0"/>
              </a:rPr>
              <a:t>good, is struggling or unwell.</a:t>
            </a:r>
            <a:endParaRPr lang="en-GB" sz="2800" dirty="0">
              <a:latin typeface="Lato" panose="020B0604020202020204" charset="0"/>
              <a:ea typeface="Lato" panose="020B0604020202020204" charset="0"/>
              <a:cs typeface="Lato" panose="020B0604020202020204"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2840" y="380652"/>
            <a:ext cx="1975945" cy="6157292"/>
          </a:xfrm>
          <a:prstGeom prst="rect">
            <a:avLst/>
          </a:prstGeom>
        </p:spPr>
      </p:pic>
    </p:spTree>
    <p:extLst>
      <p:ext uri="{BB962C8B-B14F-4D97-AF65-F5344CB8AC3E}">
        <p14:creationId xmlns:p14="http://schemas.microsoft.com/office/powerpoint/2010/main" val="864272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Activities for health</a:t>
            </a:r>
            <a:endParaRPr lang="en-GB" sz="4400" b="1" dirty="0">
              <a:solidFill>
                <a:srgbClr val="95519E"/>
              </a:solidFill>
              <a:latin typeface="League Spartan" panose="00000800000000000000" pitchFamily="50" charset="0"/>
            </a:endParaRPr>
          </a:p>
        </p:txBody>
      </p:sp>
      <p:sp>
        <p:nvSpPr>
          <p:cNvPr id="8" name="TextBox 7"/>
          <p:cNvSpPr txBox="1"/>
          <p:nvPr/>
        </p:nvSpPr>
        <p:spPr>
          <a:xfrm>
            <a:off x="5232400" y="1398416"/>
            <a:ext cx="6197600" cy="3970318"/>
          </a:xfrm>
          <a:prstGeom prst="rect">
            <a:avLst/>
          </a:prstGeom>
          <a:noFill/>
        </p:spPr>
        <p:txBody>
          <a:bodyPr wrap="square" rtlCol="0">
            <a:spAutoFit/>
          </a:bodyPr>
          <a:lstStyle/>
          <a:p>
            <a:r>
              <a:rPr lang="en-US" sz="2800" b="1" dirty="0" smtClean="0">
                <a:latin typeface="Lato" panose="020F0502020204030203" pitchFamily="34" charset="0"/>
                <a:ea typeface="Lato" panose="020F0502020204030203" pitchFamily="34" charset="0"/>
                <a:cs typeface="Lato" panose="020F0502020204030203" pitchFamily="34" charset="0"/>
              </a:rPr>
              <a:t>Organise the activities into 3 lists:</a:t>
            </a:r>
          </a:p>
          <a:p>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mental health</a:t>
            </a:r>
          </a:p>
          <a:p>
            <a:pPr marL="514350" indent="-514350">
              <a:buFont typeface="+mj-lt"/>
              <a:buAutoNum type="arabicPeriod"/>
            </a:pPr>
            <a:endParaRPr lang="en-US" sz="2800" dirty="0" smtClean="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physical health </a:t>
            </a:r>
          </a:p>
          <a:p>
            <a:pPr marL="514350" indent="-514350">
              <a:buFont typeface="+mj-lt"/>
              <a:buAutoNum type="arabicPeriod"/>
            </a:pPr>
            <a:endParaRPr lang="en-US" sz="2800" dirty="0" smtClean="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smtClean="0">
                <a:latin typeface="Lato" panose="020F0502020204030203" pitchFamily="34" charset="0"/>
                <a:ea typeface="Lato" panose="020F0502020204030203" pitchFamily="34" charset="0"/>
                <a:cs typeface="Lato" panose="020F0502020204030203" pitchFamily="34" charset="0"/>
              </a:rPr>
              <a:t>Things that support both mental and physical health </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pic>
        <p:nvPicPr>
          <p:cNvPr id="2056" name="Picture 8" descr="Watercolour, Watercolor, Art, Painting, Ink, Sta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291" y="1512139"/>
            <a:ext cx="4119595" cy="2396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291" y="4165558"/>
            <a:ext cx="4254222" cy="2185214"/>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Read the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Activities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for health</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cards in your worksheet pack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Resource </a:t>
            </a:r>
            <a:r>
              <a:rPr lang="en-US" sz="2800" b="1" dirty="0" smtClean="0">
                <a:solidFill>
                  <a:prstClr val="black"/>
                </a:solidFill>
                <a:latin typeface="Lato" panose="020F0502020204030203" pitchFamily="34" charset="0"/>
                <a:ea typeface="Lato" panose="020F0502020204030203" pitchFamily="34" charset="0"/>
                <a:cs typeface="Lato" panose="020F0502020204030203" pitchFamily="34" charset="0"/>
              </a:rPr>
              <a:t>1</a:t>
            </a:r>
            <a:r>
              <a:rPr lang="en-US" sz="2400" dirty="0" smtClean="0">
                <a:solidFill>
                  <a:prstClr val="black"/>
                </a:solidFill>
                <a:latin typeface="Lato" panose="020F0502020204030203" pitchFamily="34" charset="0"/>
                <a:ea typeface="Lato" panose="020F0502020204030203" pitchFamily="34" charset="0"/>
                <a:cs typeface="Lato" panose="020F0502020204030203" pitchFamily="34" charset="0"/>
              </a:rPr>
              <a:t>)</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lvl="0"/>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268061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smtClean="0">
                <a:solidFill>
                  <a:srgbClr val="95519E"/>
                </a:solidFill>
                <a:latin typeface="League Spartan" panose="00000800000000000000" pitchFamily="50" charset="0"/>
              </a:rPr>
              <a:t>Activities for health – some answers</a:t>
            </a:r>
            <a:endParaRPr lang="en-GB" sz="4400" b="1" dirty="0">
              <a:solidFill>
                <a:srgbClr val="95519E"/>
              </a:solidFill>
              <a:latin typeface="League Spartan" panose="00000800000000000000" pitchFamily="50" charset="0"/>
            </a:endParaRPr>
          </a:p>
        </p:txBody>
      </p:sp>
      <p:sp>
        <p:nvSpPr>
          <p:cNvPr id="8" name="TextBox 7"/>
          <p:cNvSpPr txBox="1"/>
          <p:nvPr/>
        </p:nvSpPr>
        <p:spPr>
          <a:xfrm>
            <a:off x="768350" y="1208041"/>
            <a:ext cx="10655300" cy="523220"/>
          </a:xfrm>
          <a:prstGeom prst="rect">
            <a:avLst/>
          </a:prstGeom>
          <a:noFill/>
        </p:spPr>
        <p:txBody>
          <a:bodyPr wrap="square" rtlCol="0">
            <a:spAutoFit/>
          </a:bodyPr>
          <a:lstStyle/>
          <a:p>
            <a:r>
              <a:rPr lang="en-US" sz="2800" dirty="0" smtClean="0">
                <a:latin typeface="Lato" panose="020F0502020204030203" pitchFamily="34" charset="0"/>
                <a:ea typeface="Lato" panose="020F0502020204030203" pitchFamily="34" charset="0"/>
                <a:cs typeface="Lato" panose="020F0502020204030203" pitchFamily="34" charset="0"/>
              </a:rPr>
              <a:t>Your list might look similar to this...</a:t>
            </a:r>
            <a:endParaRPr lang="en-US" sz="2000" i="1" dirty="0" smtClean="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smtClean="0"/>
              <a:t>© PSHE Association 2020</a:t>
            </a:r>
            <a:r>
              <a:rPr lang="en-GB" dirty="0" smtClean="0"/>
              <a:t>	 </a:t>
            </a:r>
            <a:endParaRPr lang="en-GB"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09535984"/>
              </p:ext>
            </p:extLst>
          </p:nvPr>
        </p:nvGraphicFramePr>
        <p:xfrm>
          <a:off x="819151" y="1970777"/>
          <a:ext cx="10604499" cy="4485640"/>
        </p:xfrm>
        <a:graphic>
          <a:graphicData uri="http://schemas.openxmlformats.org/drawingml/2006/table">
            <a:tbl>
              <a:tblPr firstRow="1" bandRow="1">
                <a:tableStyleId>{21E4AEA4-8DFA-4A89-87EB-49C32662AFE0}</a:tableStyleId>
              </a:tblPr>
              <a:tblGrid>
                <a:gridCol w="3534833">
                  <a:extLst>
                    <a:ext uri="{9D8B030D-6E8A-4147-A177-3AD203B41FA5}">
                      <a16:colId xmlns:a16="http://schemas.microsoft.com/office/drawing/2014/main" val="2322868312"/>
                    </a:ext>
                  </a:extLst>
                </a:gridCol>
                <a:gridCol w="3335867">
                  <a:extLst>
                    <a:ext uri="{9D8B030D-6E8A-4147-A177-3AD203B41FA5}">
                      <a16:colId xmlns:a16="http://schemas.microsoft.com/office/drawing/2014/main" val="83122411"/>
                    </a:ext>
                  </a:extLst>
                </a:gridCol>
                <a:gridCol w="3733799">
                  <a:extLst>
                    <a:ext uri="{9D8B030D-6E8A-4147-A177-3AD203B41FA5}">
                      <a16:colId xmlns:a16="http://schemas.microsoft.com/office/drawing/2014/main" val="1979761561"/>
                    </a:ext>
                  </a:extLst>
                </a:gridCol>
              </a:tblGrid>
              <a:tr h="310210">
                <a:tc>
                  <a:txBody>
                    <a:bodyPr/>
                    <a:lstStyle/>
                    <a:p>
                      <a:pPr algn="ct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a:t>
                      </a:r>
                      <a:endParaRPr lang="en-GB" sz="2400" u="none" dirty="0"/>
                    </a:p>
                  </a:txBody>
                  <a:tcPr/>
                </a:tc>
                <a:tc>
                  <a:txBody>
                    <a:bodyPr/>
                    <a:lstStyle/>
                    <a:p>
                      <a:pPr algn="ct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physical health </a:t>
                      </a:r>
                      <a:endParaRPr lang="en-GB" sz="2400" u="non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and physical health </a:t>
                      </a:r>
                    </a:p>
                  </a:txBody>
                  <a:tcPr/>
                </a:tc>
                <a:extLst>
                  <a:ext uri="{0D108BD9-81ED-4DB2-BD59-A6C34878D82A}">
                    <a16:rowId xmlns:a16="http://schemas.microsoft.com/office/drawing/2014/main" val="1086345764"/>
                  </a:ext>
                </a:extLst>
              </a:tr>
              <a:tr h="310210">
                <a:tc>
                  <a:txBody>
                    <a:bodyPr/>
                    <a:lstStyle/>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Chatting to friends</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Stroking a pet</a:t>
                      </a:r>
                    </a:p>
                    <a:p>
                      <a:pPr marL="342900" indent="-342900">
                        <a:lnSpc>
                          <a:spcPts val="3100"/>
                        </a:lnSpc>
                        <a:buFont typeface="Arial" panose="020B0604020202020204" pitchFamily="34" charset="0"/>
                        <a:buChar char="•"/>
                      </a:pPr>
                      <a:r>
                        <a:rPr lang="en-GB" sz="2000" dirty="0" smtClean="0">
                          <a:latin typeface="Lato Light" panose="020F0502020204030203" pitchFamily="34" charset="0"/>
                          <a:ea typeface="Lato Light" panose="020F0502020204030203" pitchFamily="34" charset="0"/>
                          <a:cs typeface="Lato Light" panose="020F0502020204030203" pitchFamily="34" charset="0"/>
                        </a:rPr>
                        <a:t>Drawing</a:t>
                      </a: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 </a:t>
                      </a:r>
                      <a:r>
                        <a:rPr lang="en-GB" sz="2000" dirty="0" smtClean="0">
                          <a:latin typeface="Lato Light" panose="020F0502020204030203" pitchFamily="34" charset="0"/>
                          <a:ea typeface="Lato Light" panose="020F0502020204030203" pitchFamily="34" charset="0"/>
                          <a:cs typeface="Lato Light" panose="020F0502020204030203" pitchFamily="34" charset="0"/>
                        </a:rPr>
                        <a:t>painting</a:t>
                      </a: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 music</a:t>
                      </a:r>
                      <a:endParaRPr lang="en-GB" sz="2000" dirty="0" smtClean="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Watching a funny film</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Learning something new</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Expressing your feelings</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Offering to do a chore</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Reading a good story</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Playing games </a:t>
                      </a:r>
                    </a:p>
                    <a:p>
                      <a:pPr marL="342900" indent="-342900">
                        <a:lnSpc>
                          <a:spcPts val="3100"/>
                        </a:lnSpc>
                        <a:buFont typeface="Arial" panose="020B0604020202020204" pitchFamily="34" charset="0"/>
                        <a:buChar char="•"/>
                      </a:pPr>
                      <a:r>
                        <a:rPr lang="en-GB" sz="2000" baseline="0" dirty="0" smtClean="0">
                          <a:latin typeface="Lato Light" panose="020F0502020204030203" pitchFamily="34" charset="0"/>
                          <a:ea typeface="Lato Light" panose="020F0502020204030203" pitchFamily="34" charset="0"/>
                          <a:cs typeface="Lato Light" panose="020F0502020204030203" pitchFamily="34" charset="0"/>
                        </a:rPr>
                        <a:t>Thinking of happy times</a:t>
                      </a:r>
                    </a:p>
                  </a:txBody>
                  <a:tcPr/>
                </a:tc>
                <a:tc>
                  <a:txBody>
                    <a:bodyPr/>
                    <a:lstStyle/>
                    <a:p>
                      <a:pPr>
                        <a:lnSpc>
                          <a:spcPts val="3100"/>
                        </a:lnSpc>
                      </a:pPr>
                      <a:endParaRPr lang="en-GB" sz="2400" dirty="0" smtClean="0"/>
                    </a:p>
                    <a:p>
                      <a:pPr>
                        <a:lnSpc>
                          <a:spcPts val="3100"/>
                        </a:lnSpc>
                      </a:pPr>
                      <a:endParaRPr lang="en-GB" sz="2400" dirty="0" smtClean="0"/>
                    </a:p>
                    <a:p>
                      <a:pPr>
                        <a:lnSpc>
                          <a:spcPts val="3100"/>
                        </a:lnSpc>
                      </a:pPr>
                      <a:endParaRPr lang="en-GB" sz="2400" dirty="0"/>
                    </a:p>
                  </a:txBody>
                  <a:tcPr/>
                </a:tc>
                <a:tc>
                  <a:txBody>
                    <a:bodyPr/>
                    <a:lstStyle/>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Balanced diet</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Drinking water</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Keeping your body clean</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Rest, relax, quiet time</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Getting enough sleep</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Going for a walk</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Taking medicine</a:t>
                      </a:r>
                    </a:p>
                    <a:p>
                      <a:pPr marL="342900" indent="-342900" algn="l" defTabSz="914400" rtl="0" eaLnBrk="1" latinLnBrk="0" hangingPunct="1">
                        <a:lnSpc>
                          <a:spcPts val="3100"/>
                        </a:lnSpc>
                        <a:buFont typeface="Arial" panose="020B0604020202020204" pitchFamily="34" charset="0"/>
                        <a:buChar char="•"/>
                      </a:pPr>
                      <a:r>
                        <a:rPr lang="en-GB" sz="2000" kern="1200" baseline="0" dirty="0" smtClean="0">
                          <a:solidFill>
                            <a:schemeClr val="dk1"/>
                          </a:solidFill>
                          <a:latin typeface="Lato Light" panose="020F0502020204030203" pitchFamily="34" charset="0"/>
                          <a:ea typeface="Lato Light" panose="020F0502020204030203" pitchFamily="34" charset="0"/>
                          <a:cs typeface="Lato Light" panose="020F0502020204030203" pitchFamily="34" charset="0"/>
                        </a:rPr>
                        <a:t>Talking to a trusted adult</a:t>
                      </a:r>
                      <a:endPar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785693580"/>
                  </a:ext>
                </a:extLst>
              </a:tr>
            </a:tbl>
          </a:graphicData>
        </a:graphic>
      </p:graphicFrame>
    </p:spTree>
    <p:extLst>
      <p:ext uri="{BB962C8B-B14F-4D97-AF65-F5344CB8AC3E}">
        <p14:creationId xmlns:p14="http://schemas.microsoft.com/office/powerpoint/2010/main" val="2747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4887</TotalTime>
  <Words>1351</Words>
  <Application>Microsoft Office PowerPoint</Application>
  <PresentationFormat>Widescreen</PresentationFormat>
  <Paragraphs>211</Paragraphs>
  <Slides>18</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Open Sans Light</vt:lpstr>
      <vt:lpstr>Lato Light</vt:lpstr>
      <vt:lpstr>Calibri</vt:lpstr>
      <vt:lpstr>Calibri Light</vt:lpstr>
      <vt:lpstr>Times New Roman</vt:lpstr>
      <vt:lpstr>Lato</vt:lpstr>
      <vt:lpstr>Open Sans Extrabold</vt:lpstr>
      <vt:lpstr>Gill Sans MT</vt:lpstr>
      <vt:lpstr>Arial</vt:lpstr>
      <vt:lpstr>League Spartan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Sam Harvey</cp:lastModifiedBy>
  <cp:revision>350</cp:revision>
  <dcterms:created xsi:type="dcterms:W3CDTF">2018-11-29T11:01:12Z</dcterms:created>
  <dcterms:modified xsi:type="dcterms:W3CDTF">2020-04-16T11:19:34Z</dcterms:modified>
</cp:coreProperties>
</file>